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1212" r:id="rId3"/>
    <p:sldId id="1208" r:id="rId4"/>
    <p:sldId id="1211" r:id="rId5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BB7FB7-FF5A-41B3-B081-35BCC740489E}" v="151" dt="2020-03-15T10:13:45.51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E742D9-6F6A-4A15-BCCE-B74DF4D49A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61CE674-284D-4215-987A-C4A8DE9A13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9D77D38-B1D1-437D-992D-24EE91B14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CD03-7DDC-4966-B8C5-4CC8F00CE889}" type="datetimeFigureOut">
              <a:rPr kumimoji="1" lang="ja-JP" altLang="en-US" smtClean="0"/>
              <a:t>2020/3/29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3C90176-B08E-4844-8AAA-FCC4857358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0DE6DAD-0B6C-40E2-B0CF-3835666CE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A984-3CE0-4B02-9F44-8E91D03F3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4014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B2FF1F-7076-4D48-975E-8C89D0FBE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594E0B9-945B-488B-918A-083FD01451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465D354-9537-4864-B548-080D064774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CD03-7DDC-4966-B8C5-4CC8F00CE889}" type="datetimeFigureOut">
              <a:rPr kumimoji="1" lang="ja-JP" altLang="en-US" smtClean="0"/>
              <a:t>2020/3/29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ED34520-1906-4ED4-BA4B-1D7008954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A34744A-DC1E-469C-8778-0533F707B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A984-3CE0-4B02-9F44-8E91D03F3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7678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E2B690A5-398A-4E3C-8011-17150E327D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DB98FBD-0DB0-428D-A7C6-35569F7500B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7D24579-5AA7-486C-A382-B829EFAF4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CD03-7DDC-4966-B8C5-4CC8F00CE889}" type="datetimeFigureOut">
              <a:rPr kumimoji="1" lang="ja-JP" altLang="en-US" smtClean="0"/>
              <a:t>2020/3/29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51008D-8AC2-4C9B-992F-00AE69838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36D159-2F3D-4466-B5DF-E41370BBA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A984-3CE0-4B02-9F44-8E91D03F3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2420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7C2DB8D-C8F2-4F69-8ED2-7A67D0F1D7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2CBC6C-DBF6-4869-9E2A-E12899013E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1060719-C3F5-4CFE-9017-6827D120E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CD03-7DDC-4966-B8C5-4CC8F00CE889}" type="datetimeFigureOut">
              <a:rPr kumimoji="1" lang="ja-JP" altLang="en-US" smtClean="0"/>
              <a:t>2020/3/29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C6CC9D-4521-4CFA-A81F-9A56AA9839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4081EF-C830-4A6F-B6B4-A06AA62C2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A984-3CE0-4B02-9F44-8E91D03F3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086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3B185F3-80F9-459C-A396-AC9806B44B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66F39C75-90AF-4D64-9829-6D5B41728A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82FC9EA-23E8-4634-8301-E50EE0C3E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CD03-7DDC-4966-B8C5-4CC8F00CE889}" type="datetimeFigureOut">
              <a:rPr kumimoji="1" lang="ja-JP" altLang="en-US" smtClean="0"/>
              <a:t>2020/3/29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0532982-AB4A-4E9E-987D-2433A1E2C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76B292-15FB-45A2-AF93-96696F05D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A984-3CE0-4B02-9F44-8E91D03F3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22518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35A2521-3BB0-4743-9453-DDA519071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F5A4A6A-A6A6-497D-B089-15B088CCF4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D03A094-552F-4546-B1A6-702F709B1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E777F78-9C80-4CE7-9DEA-625601DFF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CD03-7DDC-4966-B8C5-4CC8F00CE889}" type="datetimeFigureOut">
              <a:rPr kumimoji="1" lang="ja-JP" altLang="en-US" smtClean="0"/>
              <a:t>2020/3/29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9F0E8BA-A722-4F94-BACE-9A157444C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D0B5026-A4EB-4FE3-8921-172FCE667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A984-3CE0-4B02-9F44-8E91D03F3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8307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C6C6D6-0BC0-49D3-851B-B52D5DE546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06BD60C-EFB1-479D-B041-1C5FEC7571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A7790DE1-61D7-468A-924E-F0F888EF7B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3BB1F36-B71C-435B-83FC-EE01FBC3B8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AE52D20-BED7-4B87-8314-229C14F82D5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A2F7568C-8250-4D09-9067-6519F6185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CD03-7DDC-4966-B8C5-4CC8F00CE889}" type="datetimeFigureOut">
              <a:rPr kumimoji="1" lang="ja-JP" altLang="en-US" smtClean="0"/>
              <a:t>2020/3/29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C41EA11-C312-451C-B46D-02AD708D7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5EBDB46-F9F9-4AB8-9DAC-83487DA79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A984-3CE0-4B02-9F44-8E91D03F3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232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F299BB-61CA-4B2C-8A79-4B6AFF973B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B8663DB-9D71-4636-8BB3-323C660FDA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CD03-7DDC-4966-B8C5-4CC8F00CE889}" type="datetimeFigureOut">
              <a:rPr kumimoji="1" lang="ja-JP" altLang="en-US" smtClean="0"/>
              <a:t>2020/3/29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54ECFC03-01A5-4BC8-B4BB-A31D4848A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39734782-4F41-482C-B055-E45B27672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A984-3CE0-4B02-9F44-8E91D03F3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0295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7531D79-F760-4E9E-AC56-C68E377F8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CD03-7DDC-4966-B8C5-4CC8F00CE889}" type="datetimeFigureOut">
              <a:rPr kumimoji="1" lang="ja-JP" altLang="en-US" smtClean="0"/>
              <a:t>2020/3/29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9158B47-89F1-4525-B142-539D0A13A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B313226-9D62-4771-A8EE-0225458F1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A984-3CE0-4B02-9F44-8E91D03F3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798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28C90A-7EB0-415E-873C-E1EC015202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5521EC4-C9F8-4E33-B367-723A36D42F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6B999F8-1989-4D9F-8190-4743E81C83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70AFE8A-7627-4B93-8837-DC01B33FA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CD03-7DDC-4966-B8C5-4CC8F00CE889}" type="datetimeFigureOut">
              <a:rPr kumimoji="1" lang="ja-JP" altLang="en-US" smtClean="0"/>
              <a:t>2020/3/29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CF3AA60-A2FC-417B-9BE1-A40D14D5B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D62786D-8973-44DB-AE73-BFF3CB5E9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A984-3CE0-4B02-9F44-8E91D03F3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1891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5AEBFBD-FB13-4661-9936-5FB32BB095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C66690C7-2887-465E-AA58-9A224F2A6E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ED5B4D3-7588-4AF4-AA46-CA6E3A2561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04DEED3-78F7-493A-8AAC-2EE3B6C0F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CD03-7DDC-4966-B8C5-4CC8F00CE889}" type="datetimeFigureOut">
              <a:rPr kumimoji="1" lang="ja-JP" altLang="en-US" smtClean="0"/>
              <a:t>2020/3/29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615F5C6-8369-42F8-A1C9-FA1C22814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74DBCCF-475F-4831-9D0D-688C6E994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23A984-3CE0-4B02-9F44-8E91D03F3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0626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A7CB94C-3B99-48E9-84F4-FD9F972B8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13A7C96-E95E-4F41-8EDB-1640B223C7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0C4BD7-BBA3-4316-8A34-C527A7F6E0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8CD03-7DDC-4966-B8C5-4CC8F00CE889}" type="datetimeFigureOut">
              <a:rPr kumimoji="1" lang="ja-JP" altLang="en-US" smtClean="0"/>
              <a:t>2020/3/29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659F989-8187-4F37-A855-A00F3818AB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CD163D-EB1A-4453-A7EF-3372A67A21F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3A984-3CE0-4B02-9F44-8E91D03F38C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4403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四角形: 角を丸くする 92">
            <a:extLst>
              <a:ext uri="{FF2B5EF4-FFF2-40B4-BE49-F238E27FC236}">
                <a16:creationId xmlns:a16="http://schemas.microsoft.com/office/drawing/2014/main" id="{157869CE-C4DF-408D-BBA4-9946DD44A527}"/>
              </a:ext>
            </a:extLst>
          </p:cNvPr>
          <p:cNvSpPr/>
          <p:nvPr/>
        </p:nvSpPr>
        <p:spPr>
          <a:xfrm>
            <a:off x="11030205" y="683443"/>
            <a:ext cx="1161795" cy="574678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1000" dirty="0">
                <a:solidFill>
                  <a:schemeClr val="tx1"/>
                </a:solidFill>
              </a:rPr>
              <a:t>6</a:t>
            </a:r>
            <a:r>
              <a:rPr kumimoji="1" lang="ja-JP" altLang="en-US" sz="1000" dirty="0">
                <a:solidFill>
                  <a:schemeClr val="tx1"/>
                </a:solidFill>
              </a:rPr>
              <a:t>回目</a:t>
            </a:r>
          </a:p>
        </p:txBody>
      </p:sp>
      <p:sp>
        <p:nvSpPr>
          <p:cNvPr id="92" name="四角形: 角を丸くする 91">
            <a:extLst>
              <a:ext uri="{FF2B5EF4-FFF2-40B4-BE49-F238E27FC236}">
                <a16:creationId xmlns:a16="http://schemas.microsoft.com/office/drawing/2014/main" id="{8A781BED-61B2-445F-AC9A-CD6B72CE72B8}"/>
              </a:ext>
            </a:extLst>
          </p:cNvPr>
          <p:cNvSpPr/>
          <p:nvPr/>
        </p:nvSpPr>
        <p:spPr>
          <a:xfrm>
            <a:off x="9822088" y="683443"/>
            <a:ext cx="1161795" cy="574678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1000" dirty="0">
                <a:solidFill>
                  <a:schemeClr val="tx1"/>
                </a:solidFill>
              </a:rPr>
              <a:t>5</a:t>
            </a:r>
            <a:r>
              <a:rPr kumimoji="1" lang="ja-JP" altLang="en-US" sz="1000" dirty="0">
                <a:solidFill>
                  <a:schemeClr val="tx1"/>
                </a:solidFill>
              </a:rPr>
              <a:t>回目</a:t>
            </a:r>
          </a:p>
        </p:txBody>
      </p:sp>
      <p:sp>
        <p:nvSpPr>
          <p:cNvPr id="86" name="四角形: 角を丸くする 85">
            <a:extLst>
              <a:ext uri="{FF2B5EF4-FFF2-40B4-BE49-F238E27FC236}">
                <a16:creationId xmlns:a16="http://schemas.microsoft.com/office/drawing/2014/main" id="{15011F53-A980-4653-98FC-ED895B769C13}"/>
              </a:ext>
            </a:extLst>
          </p:cNvPr>
          <p:cNvSpPr/>
          <p:nvPr/>
        </p:nvSpPr>
        <p:spPr>
          <a:xfrm>
            <a:off x="8636280" y="705108"/>
            <a:ext cx="1161795" cy="574678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</a:rPr>
              <a:t>4</a:t>
            </a:r>
            <a:r>
              <a:rPr kumimoji="1" lang="ja-JP" altLang="en-US" sz="1000" dirty="0">
                <a:solidFill>
                  <a:schemeClr val="tx1"/>
                </a:solidFill>
              </a:rPr>
              <a:t>回目</a:t>
            </a:r>
          </a:p>
        </p:txBody>
      </p:sp>
      <p:sp>
        <p:nvSpPr>
          <p:cNvPr id="81" name="四角形: 角を丸くする 80">
            <a:extLst>
              <a:ext uri="{FF2B5EF4-FFF2-40B4-BE49-F238E27FC236}">
                <a16:creationId xmlns:a16="http://schemas.microsoft.com/office/drawing/2014/main" id="{D88C67F4-E5F1-4B58-BF66-45A3F33A3955}"/>
              </a:ext>
            </a:extLst>
          </p:cNvPr>
          <p:cNvSpPr/>
          <p:nvPr/>
        </p:nvSpPr>
        <p:spPr>
          <a:xfrm>
            <a:off x="6103742" y="705108"/>
            <a:ext cx="2451229" cy="574678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1000" dirty="0">
                <a:solidFill>
                  <a:schemeClr val="tx1"/>
                </a:solidFill>
              </a:rPr>
              <a:t>3</a:t>
            </a:r>
            <a:r>
              <a:rPr kumimoji="1" lang="ja-JP" altLang="en-US" sz="1000" dirty="0">
                <a:solidFill>
                  <a:schemeClr val="tx1"/>
                </a:solidFill>
              </a:rPr>
              <a:t>回目</a:t>
            </a:r>
          </a:p>
        </p:txBody>
      </p:sp>
      <p:sp>
        <p:nvSpPr>
          <p:cNvPr id="76" name="四角形: 角を丸くする 75">
            <a:extLst>
              <a:ext uri="{FF2B5EF4-FFF2-40B4-BE49-F238E27FC236}">
                <a16:creationId xmlns:a16="http://schemas.microsoft.com/office/drawing/2014/main" id="{CBAD5ADC-9B09-4517-87D4-5F53DEEFB848}"/>
              </a:ext>
            </a:extLst>
          </p:cNvPr>
          <p:cNvSpPr/>
          <p:nvPr/>
        </p:nvSpPr>
        <p:spPr>
          <a:xfrm>
            <a:off x="3531278" y="705108"/>
            <a:ext cx="2451229" cy="574678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２</a:t>
            </a:r>
            <a:r>
              <a:rPr kumimoji="1" lang="ja-JP" altLang="en-US" sz="1000" dirty="0">
                <a:solidFill>
                  <a:schemeClr val="tx1"/>
                </a:solidFill>
              </a:rPr>
              <a:t>回目</a:t>
            </a:r>
          </a:p>
        </p:txBody>
      </p:sp>
      <p:sp>
        <p:nvSpPr>
          <p:cNvPr id="75" name="四角形: 角を丸くする 74">
            <a:extLst>
              <a:ext uri="{FF2B5EF4-FFF2-40B4-BE49-F238E27FC236}">
                <a16:creationId xmlns:a16="http://schemas.microsoft.com/office/drawing/2014/main" id="{E111D86A-D418-4144-B483-98DEE257AD13}"/>
              </a:ext>
            </a:extLst>
          </p:cNvPr>
          <p:cNvSpPr/>
          <p:nvPr/>
        </p:nvSpPr>
        <p:spPr>
          <a:xfrm>
            <a:off x="976410" y="93810"/>
            <a:ext cx="2451229" cy="254287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</a:rPr>
              <a:t>１回目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52B41E0-D718-4FF1-952E-191C2D792DC7}"/>
              </a:ext>
            </a:extLst>
          </p:cNvPr>
          <p:cNvSpPr/>
          <p:nvPr/>
        </p:nvSpPr>
        <p:spPr>
          <a:xfrm>
            <a:off x="1127962" y="1296642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初診訪問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0829298-52B5-4121-ADB7-93A89CF6E91B}"/>
              </a:ext>
            </a:extLst>
          </p:cNvPr>
          <p:cNvSpPr/>
          <p:nvPr/>
        </p:nvSpPr>
        <p:spPr>
          <a:xfrm>
            <a:off x="-29965" y="1315038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電話予約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EC51F4-4E40-4DB4-A868-5E422B0AD680}"/>
              </a:ext>
            </a:extLst>
          </p:cNvPr>
          <p:cNvSpPr/>
          <p:nvPr/>
        </p:nvSpPr>
        <p:spPr>
          <a:xfrm>
            <a:off x="2373871" y="203810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保険処置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処方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C8D0BCC-4173-4692-ABC3-57D2D9766A71}"/>
              </a:ext>
            </a:extLst>
          </p:cNvPr>
          <p:cNvSpPr/>
          <p:nvPr/>
        </p:nvSpPr>
        <p:spPr>
          <a:xfrm>
            <a:off x="2373871" y="1723530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検査１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A1A08E-7BC0-4C96-8070-E1EBD0A1A812}"/>
              </a:ext>
            </a:extLst>
          </p:cNvPr>
          <p:cNvSpPr/>
          <p:nvPr/>
        </p:nvSpPr>
        <p:spPr>
          <a:xfrm>
            <a:off x="3929292" y="1723530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結果説明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提案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DB0E0AD-E7EA-4712-833F-89DB7AC5FCAA}"/>
              </a:ext>
            </a:extLst>
          </p:cNvPr>
          <p:cNvSpPr/>
          <p:nvPr/>
        </p:nvSpPr>
        <p:spPr>
          <a:xfrm>
            <a:off x="6697634" y="2599440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再来院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月経期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69199B4-9F59-45CB-AA61-6825B65472CC}"/>
              </a:ext>
            </a:extLst>
          </p:cNvPr>
          <p:cNvSpPr/>
          <p:nvPr/>
        </p:nvSpPr>
        <p:spPr>
          <a:xfrm>
            <a:off x="5486282" y="1435227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乳汁上清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636330A-1CEF-4726-886D-6F1F13505FA2}"/>
              </a:ext>
            </a:extLst>
          </p:cNvPr>
          <p:cNvSpPr/>
          <p:nvPr/>
        </p:nvSpPr>
        <p:spPr>
          <a:xfrm>
            <a:off x="8757515" y="2599440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月経血上清１回目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FD96EB4-B9D3-4F31-B5E7-9CF5A569AB33}"/>
              </a:ext>
            </a:extLst>
          </p:cNvPr>
          <p:cNvSpPr/>
          <p:nvPr/>
        </p:nvSpPr>
        <p:spPr>
          <a:xfrm>
            <a:off x="9847881" y="2599440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月経血上清２回目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6D00518-2CD6-4ADB-A3F5-CA72DC09D01B}"/>
              </a:ext>
            </a:extLst>
          </p:cNvPr>
          <p:cNvSpPr/>
          <p:nvPr/>
        </p:nvSpPr>
        <p:spPr>
          <a:xfrm>
            <a:off x="9847881" y="3441674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月経期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D3E0EAE-E6F5-447A-9143-0F04E89AAF02}"/>
              </a:ext>
            </a:extLst>
          </p:cNvPr>
          <p:cNvSpPr txBox="1"/>
          <p:nvPr/>
        </p:nvSpPr>
        <p:spPr>
          <a:xfrm>
            <a:off x="7139586" y="2593603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培養期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9C56CC7-E673-4F07-B716-8BEE483D5774}"/>
              </a:ext>
            </a:extLst>
          </p:cNvPr>
          <p:cNvSpPr/>
          <p:nvPr/>
        </p:nvSpPr>
        <p:spPr>
          <a:xfrm>
            <a:off x="11196356" y="3441674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月経血上清１回目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9F1A124-DB5A-4D93-B952-459C80F6F8EA}"/>
              </a:ext>
            </a:extLst>
          </p:cNvPr>
          <p:cNvSpPr txBox="1"/>
          <p:nvPr/>
        </p:nvSpPr>
        <p:spPr>
          <a:xfrm>
            <a:off x="10712475" y="343583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培養期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8AE60D0-D907-416F-9C5E-86E504857B4B}"/>
              </a:ext>
            </a:extLst>
          </p:cNvPr>
          <p:cNvSpPr/>
          <p:nvPr/>
        </p:nvSpPr>
        <p:spPr>
          <a:xfrm>
            <a:off x="6697634" y="3647387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細胞保管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7645777-2399-4D38-A651-C2BD04B9BC52}"/>
              </a:ext>
            </a:extLst>
          </p:cNvPr>
          <p:cNvSpPr/>
          <p:nvPr/>
        </p:nvSpPr>
        <p:spPr>
          <a:xfrm>
            <a:off x="3929292" y="4542933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細胞採取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552B3098-3CBF-4E2D-9A4B-F172167C05A8}"/>
              </a:ext>
            </a:extLst>
          </p:cNvPr>
          <p:cNvSpPr/>
          <p:nvPr/>
        </p:nvSpPr>
        <p:spPr>
          <a:xfrm>
            <a:off x="6691284" y="4542933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幹細胞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１回目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0721817-A6E9-4073-B071-B8E41F79174F}"/>
              </a:ext>
            </a:extLst>
          </p:cNvPr>
          <p:cNvSpPr/>
          <p:nvPr/>
        </p:nvSpPr>
        <p:spPr>
          <a:xfrm>
            <a:off x="8751165" y="4542933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幹細胞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２回目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77FF1BA-B68D-46E1-A4C3-D1FA40B48D2F}"/>
              </a:ext>
            </a:extLst>
          </p:cNvPr>
          <p:cNvSpPr txBox="1"/>
          <p:nvPr/>
        </p:nvSpPr>
        <p:spPr>
          <a:xfrm>
            <a:off x="5406560" y="4537096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培養期</a:t>
            </a:r>
          </a:p>
        </p:txBody>
      </p:sp>
      <p:cxnSp>
        <p:nvCxnSpPr>
          <p:cNvPr id="23" name="コネクタ: カギ線 22">
            <a:extLst>
              <a:ext uri="{FF2B5EF4-FFF2-40B4-BE49-F238E27FC236}">
                <a16:creationId xmlns:a16="http://schemas.microsoft.com/office/drawing/2014/main" id="{5C9E60C5-6472-4C3C-9B61-EA937A251409}"/>
              </a:ext>
            </a:extLst>
          </p:cNvPr>
          <p:cNvCxnSpPr>
            <a:stCxn id="3" idx="3"/>
            <a:endCxn id="2" idx="1"/>
          </p:cNvCxnSpPr>
          <p:nvPr/>
        </p:nvCxnSpPr>
        <p:spPr>
          <a:xfrm flipV="1">
            <a:off x="884435" y="1537026"/>
            <a:ext cx="243527" cy="1839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コネクタ: カギ線 23">
            <a:extLst>
              <a:ext uri="{FF2B5EF4-FFF2-40B4-BE49-F238E27FC236}">
                <a16:creationId xmlns:a16="http://schemas.microsoft.com/office/drawing/2014/main" id="{2705D0DB-3CBC-4A64-AD75-2B912DC6C6CB}"/>
              </a:ext>
            </a:extLst>
          </p:cNvPr>
          <p:cNvCxnSpPr>
            <a:cxnSpLocks/>
            <a:stCxn id="2" idx="3"/>
            <a:endCxn id="4" idx="1"/>
          </p:cNvCxnSpPr>
          <p:nvPr/>
        </p:nvCxnSpPr>
        <p:spPr>
          <a:xfrm flipV="1">
            <a:off x="2042362" y="444194"/>
            <a:ext cx="331509" cy="109283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コネクタ: カギ線 26">
            <a:extLst>
              <a:ext uri="{FF2B5EF4-FFF2-40B4-BE49-F238E27FC236}">
                <a16:creationId xmlns:a16="http://schemas.microsoft.com/office/drawing/2014/main" id="{7D91DE5A-ABC7-40C0-9D95-E64D52ABC10B}"/>
              </a:ext>
            </a:extLst>
          </p:cNvPr>
          <p:cNvCxnSpPr>
            <a:cxnSpLocks/>
            <a:stCxn id="2" idx="3"/>
            <a:endCxn id="5" idx="1"/>
          </p:cNvCxnSpPr>
          <p:nvPr/>
        </p:nvCxnSpPr>
        <p:spPr>
          <a:xfrm>
            <a:off x="2042362" y="1537026"/>
            <a:ext cx="331509" cy="4268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コネクタ: カギ線 29">
            <a:extLst>
              <a:ext uri="{FF2B5EF4-FFF2-40B4-BE49-F238E27FC236}">
                <a16:creationId xmlns:a16="http://schemas.microsoft.com/office/drawing/2014/main" id="{8E69E98C-E676-42DE-AC5B-42627E1700F4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3288271" y="1963914"/>
            <a:ext cx="641021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コネクタ: カギ線 32">
            <a:extLst>
              <a:ext uri="{FF2B5EF4-FFF2-40B4-BE49-F238E27FC236}">
                <a16:creationId xmlns:a16="http://schemas.microsoft.com/office/drawing/2014/main" id="{5AC17A35-CC8C-4852-A5B0-8BA184540BD8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 flipV="1">
            <a:off x="4843692" y="1675611"/>
            <a:ext cx="642590" cy="28830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コネクタ: カギ線 35">
            <a:extLst>
              <a:ext uri="{FF2B5EF4-FFF2-40B4-BE49-F238E27FC236}">
                <a16:creationId xmlns:a16="http://schemas.microsoft.com/office/drawing/2014/main" id="{3D7C877D-D0EB-4559-AAF7-B428AFAD85CD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4843692" y="1963914"/>
            <a:ext cx="1853942" cy="875910"/>
          </a:xfrm>
          <a:prstGeom prst="bentConnector3">
            <a:avLst>
              <a:gd name="adj1" fmla="val 1694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98FE6D4B-9272-496E-922F-484C02E01294}"/>
              </a:ext>
            </a:extLst>
          </p:cNvPr>
          <p:cNvSpPr/>
          <p:nvPr/>
        </p:nvSpPr>
        <p:spPr>
          <a:xfrm>
            <a:off x="6675634" y="1435227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乳汁上清</a:t>
            </a:r>
          </a:p>
        </p:txBody>
      </p:sp>
      <p:cxnSp>
        <p:nvCxnSpPr>
          <p:cNvPr id="44" name="コネクタ: カギ線 43">
            <a:extLst>
              <a:ext uri="{FF2B5EF4-FFF2-40B4-BE49-F238E27FC236}">
                <a16:creationId xmlns:a16="http://schemas.microsoft.com/office/drawing/2014/main" id="{2D6ED37C-AC3C-4AAF-8B0F-1D8285448309}"/>
              </a:ext>
            </a:extLst>
          </p:cNvPr>
          <p:cNvCxnSpPr>
            <a:cxnSpLocks/>
            <a:stCxn id="8" idx="3"/>
            <a:endCxn id="43" idx="1"/>
          </p:cNvCxnSpPr>
          <p:nvPr/>
        </p:nvCxnSpPr>
        <p:spPr>
          <a:xfrm>
            <a:off x="6400682" y="1675611"/>
            <a:ext cx="274952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コネクタ: カギ線 46">
            <a:extLst>
              <a:ext uri="{FF2B5EF4-FFF2-40B4-BE49-F238E27FC236}">
                <a16:creationId xmlns:a16="http://schemas.microsoft.com/office/drawing/2014/main" id="{0B125200-6CC4-4DBB-A6C8-8FDC4B2E1950}"/>
              </a:ext>
            </a:extLst>
          </p:cNvPr>
          <p:cNvCxnSpPr>
            <a:cxnSpLocks/>
            <a:stCxn id="6" idx="2"/>
            <a:endCxn id="18" idx="0"/>
          </p:cNvCxnSpPr>
          <p:nvPr/>
        </p:nvCxnSpPr>
        <p:spPr>
          <a:xfrm rot="5400000">
            <a:off x="3217175" y="3373615"/>
            <a:ext cx="2338635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コネクタ: カギ線 51">
            <a:extLst>
              <a:ext uri="{FF2B5EF4-FFF2-40B4-BE49-F238E27FC236}">
                <a16:creationId xmlns:a16="http://schemas.microsoft.com/office/drawing/2014/main" id="{963EF15F-AB02-4478-99FB-7B03285F56ED}"/>
              </a:ext>
            </a:extLst>
          </p:cNvPr>
          <p:cNvCxnSpPr>
            <a:cxnSpLocks/>
            <a:stCxn id="18" idx="2"/>
            <a:endCxn id="53" idx="0"/>
          </p:cNvCxnSpPr>
          <p:nvPr/>
        </p:nvCxnSpPr>
        <p:spPr>
          <a:xfrm rot="5400000">
            <a:off x="4099728" y="5304115"/>
            <a:ext cx="567178" cy="63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DBF17D2D-484F-44FE-884C-E73668DD0617}"/>
              </a:ext>
            </a:extLst>
          </p:cNvPr>
          <p:cNvSpPr/>
          <p:nvPr/>
        </p:nvSpPr>
        <p:spPr>
          <a:xfrm>
            <a:off x="3922942" y="5590879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細胞保管</a:t>
            </a:r>
          </a:p>
        </p:txBody>
      </p:sp>
      <p:cxnSp>
        <p:nvCxnSpPr>
          <p:cNvPr id="57" name="コネクタ: カギ線 56">
            <a:extLst>
              <a:ext uri="{FF2B5EF4-FFF2-40B4-BE49-F238E27FC236}">
                <a16:creationId xmlns:a16="http://schemas.microsoft.com/office/drawing/2014/main" id="{BC6E29FA-8619-489F-9627-998241492363}"/>
              </a:ext>
            </a:extLst>
          </p:cNvPr>
          <p:cNvCxnSpPr>
            <a:cxnSpLocks/>
            <a:stCxn id="7" idx="2"/>
            <a:endCxn id="17" idx="0"/>
          </p:cNvCxnSpPr>
          <p:nvPr/>
        </p:nvCxnSpPr>
        <p:spPr>
          <a:xfrm rot="5400000">
            <a:off x="6871245" y="3363797"/>
            <a:ext cx="567179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コネクタ: カギ線 59">
            <a:extLst>
              <a:ext uri="{FF2B5EF4-FFF2-40B4-BE49-F238E27FC236}">
                <a16:creationId xmlns:a16="http://schemas.microsoft.com/office/drawing/2014/main" id="{AB57730A-D485-40E7-BFBF-82BD5D358E5C}"/>
              </a:ext>
            </a:extLst>
          </p:cNvPr>
          <p:cNvCxnSpPr>
            <a:cxnSpLocks/>
            <a:stCxn id="7" idx="3"/>
            <a:endCxn id="10" idx="1"/>
          </p:cNvCxnSpPr>
          <p:nvPr/>
        </p:nvCxnSpPr>
        <p:spPr>
          <a:xfrm>
            <a:off x="7612034" y="2839824"/>
            <a:ext cx="1145481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コネクタ: カギ線 62">
            <a:extLst>
              <a:ext uri="{FF2B5EF4-FFF2-40B4-BE49-F238E27FC236}">
                <a16:creationId xmlns:a16="http://schemas.microsoft.com/office/drawing/2014/main" id="{680C560C-6E12-4A39-B279-01E95F250A0B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9671915" y="2839824"/>
            <a:ext cx="175966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コネクタ: カギ線 65">
            <a:extLst>
              <a:ext uri="{FF2B5EF4-FFF2-40B4-BE49-F238E27FC236}">
                <a16:creationId xmlns:a16="http://schemas.microsoft.com/office/drawing/2014/main" id="{95E32985-CA42-4ECB-8B7C-0ABFC362B8A9}"/>
              </a:ext>
            </a:extLst>
          </p:cNvPr>
          <p:cNvCxnSpPr>
            <a:cxnSpLocks/>
            <a:stCxn id="12" idx="3"/>
            <a:endCxn id="14" idx="1"/>
          </p:cNvCxnSpPr>
          <p:nvPr/>
        </p:nvCxnSpPr>
        <p:spPr>
          <a:xfrm>
            <a:off x="10762281" y="3682058"/>
            <a:ext cx="434075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コネクタ: カギ線 68">
            <a:extLst>
              <a:ext uri="{FF2B5EF4-FFF2-40B4-BE49-F238E27FC236}">
                <a16:creationId xmlns:a16="http://schemas.microsoft.com/office/drawing/2014/main" id="{F9279432-AE49-4815-AAE1-C8A53CAD67B4}"/>
              </a:ext>
            </a:extLst>
          </p:cNvPr>
          <p:cNvCxnSpPr>
            <a:cxnSpLocks/>
            <a:stCxn id="18" idx="3"/>
            <a:endCxn id="19" idx="1"/>
          </p:cNvCxnSpPr>
          <p:nvPr/>
        </p:nvCxnSpPr>
        <p:spPr>
          <a:xfrm>
            <a:off x="4843692" y="4783317"/>
            <a:ext cx="1847592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コネクタ: カギ線 71">
            <a:extLst>
              <a:ext uri="{FF2B5EF4-FFF2-40B4-BE49-F238E27FC236}">
                <a16:creationId xmlns:a16="http://schemas.microsoft.com/office/drawing/2014/main" id="{EEDAC792-0EF7-41E3-9E3B-26EF4928B5F1}"/>
              </a:ext>
            </a:extLst>
          </p:cNvPr>
          <p:cNvCxnSpPr>
            <a:cxnSpLocks/>
            <a:stCxn id="19" idx="3"/>
            <a:endCxn id="20" idx="1"/>
          </p:cNvCxnSpPr>
          <p:nvPr/>
        </p:nvCxnSpPr>
        <p:spPr>
          <a:xfrm>
            <a:off x="7605684" y="4783317"/>
            <a:ext cx="1145481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25B0A65D-609D-4F7D-8C24-68BFDA56D527}"/>
              </a:ext>
            </a:extLst>
          </p:cNvPr>
          <p:cNvSpPr/>
          <p:nvPr/>
        </p:nvSpPr>
        <p:spPr>
          <a:xfrm>
            <a:off x="6675634" y="1974714"/>
            <a:ext cx="900260" cy="2782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800">
                <a:solidFill>
                  <a:schemeClr val="tx1"/>
                </a:solidFill>
              </a:rPr>
              <a:t>PLASMA BT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E9DD05D5-5BD7-49F1-A908-50C5A94E93DE}"/>
              </a:ext>
            </a:extLst>
          </p:cNvPr>
          <p:cNvSpPr/>
          <p:nvPr/>
        </p:nvSpPr>
        <p:spPr>
          <a:xfrm>
            <a:off x="8758235" y="3127991"/>
            <a:ext cx="900260" cy="2782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800">
                <a:solidFill>
                  <a:schemeClr val="tx1"/>
                </a:solidFill>
              </a:rPr>
              <a:t>PLASMA BT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492BF54B-FEC6-420B-828E-2F6228180219}"/>
              </a:ext>
            </a:extLst>
          </p:cNvPr>
          <p:cNvSpPr/>
          <p:nvPr/>
        </p:nvSpPr>
        <p:spPr>
          <a:xfrm>
            <a:off x="9871595" y="3130434"/>
            <a:ext cx="900260" cy="2782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800">
                <a:solidFill>
                  <a:schemeClr val="tx1"/>
                </a:solidFill>
              </a:rPr>
              <a:t>PLASMA BT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53BCD6E9-3FBC-4BFF-BC08-B195BA24BC86}"/>
              </a:ext>
            </a:extLst>
          </p:cNvPr>
          <p:cNvSpPr/>
          <p:nvPr/>
        </p:nvSpPr>
        <p:spPr>
          <a:xfrm>
            <a:off x="11196356" y="3966177"/>
            <a:ext cx="900260" cy="2782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800">
                <a:solidFill>
                  <a:schemeClr val="tx1"/>
                </a:solidFill>
              </a:rPr>
              <a:t>PLASMA BT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91BBC5CA-15EE-4C46-8483-EACCA0F9A4D9}"/>
              </a:ext>
            </a:extLst>
          </p:cNvPr>
          <p:cNvSpPr txBox="1"/>
          <p:nvPr/>
        </p:nvSpPr>
        <p:spPr>
          <a:xfrm>
            <a:off x="5029038" y="1423113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解凍</a:t>
            </a:r>
          </a:p>
        </p:txBody>
      </p: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14086E0D-6228-463D-A193-38CA43FEAC22}"/>
              </a:ext>
            </a:extLst>
          </p:cNvPr>
          <p:cNvSpPr/>
          <p:nvPr/>
        </p:nvSpPr>
        <p:spPr>
          <a:xfrm>
            <a:off x="8757515" y="5271260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細胞採取</a:t>
            </a: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12E0B803-664D-4DEE-8A0A-258F02A5072C}"/>
              </a:ext>
            </a:extLst>
          </p:cNvPr>
          <p:cNvSpPr/>
          <p:nvPr/>
        </p:nvSpPr>
        <p:spPr>
          <a:xfrm>
            <a:off x="9956940" y="5271260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幹細胞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１回目</a:t>
            </a: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DF1F856A-C18B-4208-9037-F29DF8F1D6DD}"/>
              </a:ext>
            </a:extLst>
          </p:cNvPr>
          <p:cNvSpPr/>
          <p:nvPr/>
        </p:nvSpPr>
        <p:spPr>
          <a:xfrm>
            <a:off x="11153902" y="5271260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幹細胞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２回目</a:t>
            </a:r>
          </a:p>
        </p:txBody>
      </p:sp>
      <p:cxnSp>
        <p:nvCxnSpPr>
          <p:cNvPr id="107" name="コネクタ: カギ線 106">
            <a:extLst>
              <a:ext uri="{FF2B5EF4-FFF2-40B4-BE49-F238E27FC236}">
                <a16:creationId xmlns:a16="http://schemas.microsoft.com/office/drawing/2014/main" id="{0F8A9FDA-819D-4273-AE00-AFE953243401}"/>
              </a:ext>
            </a:extLst>
          </p:cNvPr>
          <p:cNvCxnSpPr>
            <a:cxnSpLocks/>
            <a:stCxn id="104" idx="3"/>
            <a:endCxn id="105" idx="1"/>
          </p:cNvCxnSpPr>
          <p:nvPr/>
        </p:nvCxnSpPr>
        <p:spPr>
          <a:xfrm>
            <a:off x="9671915" y="5511644"/>
            <a:ext cx="285025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コネクタ: カギ線 107">
            <a:extLst>
              <a:ext uri="{FF2B5EF4-FFF2-40B4-BE49-F238E27FC236}">
                <a16:creationId xmlns:a16="http://schemas.microsoft.com/office/drawing/2014/main" id="{CEB2C51C-B4D9-4ACD-A5A4-D56245821B01}"/>
              </a:ext>
            </a:extLst>
          </p:cNvPr>
          <p:cNvCxnSpPr>
            <a:cxnSpLocks/>
            <a:stCxn id="105" idx="3"/>
            <a:endCxn id="106" idx="1"/>
          </p:cNvCxnSpPr>
          <p:nvPr/>
        </p:nvCxnSpPr>
        <p:spPr>
          <a:xfrm>
            <a:off x="10871340" y="5511644"/>
            <a:ext cx="282562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D272C0AD-F1B3-4EA6-83C5-5C8F217D9726}"/>
              </a:ext>
            </a:extLst>
          </p:cNvPr>
          <p:cNvSpPr txBox="1"/>
          <p:nvPr/>
        </p:nvSpPr>
        <p:spPr>
          <a:xfrm>
            <a:off x="11355262" y="2744879"/>
            <a:ext cx="5116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検査</a:t>
            </a:r>
            <a:r>
              <a:rPr kumimoji="1" lang="en-US" altLang="ja-JP" sz="1000" dirty="0"/>
              <a:t>3</a:t>
            </a:r>
            <a:endParaRPr kumimoji="1" lang="ja-JP" altLang="en-US" sz="1000" dirty="0"/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499ED9E2-B7AF-4E34-B981-984EC02267CC}"/>
              </a:ext>
            </a:extLst>
          </p:cNvPr>
          <p:cNvSpPr txBox="1"/>
          <p:nvPr/>
        </p:nvSpPr>
        <p:spPr>
          <a:xfrm>
            <a:off x="8903836" y="1555422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検査２</a:t>
            </a:r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B80F0D02-E45A-4691-AB81-9C30173EDD3A}"/>
              </a:ext>
            </a:extLst>
          </p:cNvPr>
          <p:cNvSpPr txBox="1"/>
          <p:nvPr/>
        </p:nvSpPr>
        <p:spPr>
          <a:xfrm>
            <a:off x="9827590" y="4672906"/>
            <a:ext cx="5116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検査</a:t>
            </a:r>
            <a:r>
              <a:rPr kumimoji="1" lang="en-US" altLang="ja-JP" sz="1000" dirty="0"/>
              <a:t>4</a:t>
            </a:r>
            <a:endParaRPr kumimoji="1" lang="ja-JP" altLang="en-US" sz="1000" dirty="0"/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FE13F5DD-8BBA-456E-92F2-74D239CCB179}"/>
              </a:ext>
            </a:extLst>
          </p:cNvPr>
          <p:cNvSpPr/>
          <p:nvPr/>
        </p:nvSpPr>
        <p:spPr>
          <a:xfrm>
            <a:off x="5024056" y="865127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 err="1">
                <a:solidFill>
                  <a:schemeClr val="tx1"/>
                </a:solidFill>
              </a:rPr>
              <a:t>ULTRAcelQ</a:t>
            </a:r>
            <a:r>
              <a:rPr lang="en-US" altLang="ja-JP" sz="1200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117" name="コネクタ: カギ線 116">
            <a:extLst>
              <a:ext uri="{FF2B5EF4-FFF2-40B4-BE49-F238E27FC236}">
                <a16:creationId xmlns:a16="http://schemas.microsoft.com/office/drawing/2014/main" id="{F22E9E84-2207-4A6B-B12B-6057C31B6578}"/>
              </a:ext>
            </a:extLst>
          </p:cNvPr>
          <p:cNvCxnSpPr>
            <a:cxnSpLocks/>
            <a:stCxn id="6" idx="3"/>
            <a:endCxn id="116" idx="1"/>
          </p:cNvCxnSpPr>
          <p:nvPr/>
        </p:nvCxnSpPr>
        <p:spPr>
          <a:xfrm flipV="1">
            <a:off x="4843692" y="1105511"/>
            <a:ext cx="180364" cy="85840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49C7F5F5-CE10-45A4-8B43-B4F294177C33}"/>
              </a:ext>
            </a:extLst>
          </p:cNvPr>
          <p:cNvSpPr/>
          <p:nvPr/>
        </p:nvSpPr>
        <p:spPr>
          <a:xfrm>
            <a:off x="6668564" y="865127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 err="1">
                <a:solidFill>
                  <a:schemeClr val="tx1"/>
                </a:solidFill>
              </a:rPr>
              <a:t>ULTRAcelQ</a:t>
            </a:r>
            <a:r>
              <a:rPr lang="en-US" altLang="ja-JP" sz="1200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121" name="コネクタ: カギ線 120">
            <a:extLst>
              <a:ext uri="{FF2B5EF4-FFF2-40B4-BE49-F238E27FC236}">
                <a16:creationId xmlns:a16="http://schemas.microsoft.com/office/drawing/2014/main" id="{1E94A906-76A4-4845-BA1D-76502BDDCC4D}"/>
              </a:ext>
            </a:extLst>
          </p:cNvPr>
          <p:cNvCxnSpPr>
            <a:cxnSpLocks/>
            <a:stCxn id="116" idx="3"/>
            <a:endCxn id="120" idx="1"/>
          </p:cNvCxnSpPr>
          <p:nvPr/>
        </p:nvCxnSpPr>
        <p:spPr>
          <a:xfrm>
            <a:off x="5938456" y="1105511"/>
            <a:ext cx="730108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AEB74CAA-C6EB-47CD-A162-35B4FC62382C}"/>
              </a:ext>
            </a:extLst>
          </p:cNvPr>
          <p:cNvSpPr/>
          <p:nvPr/>
        </p:nvSpPr>
        <p:spPr>
          <a:xfrm>
            <a:off x="8757515" y="877827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 err="1">
                <a:solidFill>
                  <a:schemeClr val="tx1"/>
                </a:solidFill>
              </a:rPr>
              <a:t>ULTRAcelQ</a:t>
            </a:r>
            <a:r>
              <a:rPr lang="en-US" altLang="ja-JP" sz="12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6E292A37-3DDB-496F-87B0-CB7C4FFA4096}"/>
              </a:ext>
            </a:extLst>
          </p:cNvPr>
          <p:cNvSpPr/>
          <p:nvPr/>
        </p:nvSpPr>
        <p:spPr>
          <a:xfrm>
            <a:off x="9960026" y="884567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 err="1">
                <a:solidFill>
                  <a:schemeClr val="tx1"/>
                </a:solidFill>
              </a:rPr>
              <a:t>ULTRAcelQ</a:t>
            </a:r>
            <a:r>
              <a:rPr lang="en-US" altLang="ja-JP" sz="12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9359229-C175-4B5E-BD0A-C6780AE28ADD}"/>
              </a:ext>
            </a:extLst>
          </p:cNvPr>
          <p:cNvSpPr/>
          <p:nvPr/>
        </p:nvSpPr>
        <p:spPr>
          <a:xfrm>
            <a:off x="11153902" y="884567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 err="1">
                <a:solidFill>
                  <a:schemeClr val="tx1"/>
                </a:solidFill>
              </a:rPr>
              <a:t>ULTRAcelQ</a:t>
            </a:r>
            <a:r>
              <a:rPr lang="en-US" altLang="ja-JP" sz="1200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128" name="コネクタ: カギ線 127">
            <a:extLst>
              <a:ext uri="{FF2B5EF4-FFF2-40B4-BE49-F238E27FC236}">
                <a16:creationId xmlns:a16="http://schemas.microsoft.com/office/drawing/2014/main" id="{31EC6880-CDC1-4275-AEBF-C9EB30DE649F}"/>
              </a:ext>
            </a:extLst>
          </p:cNvPr>
          <p:cNvCxnSpPr>
            <a:cxnSpLocks/>
            <a:stCxn id="120" idx="3"/>
            <a:endCxn id="124" idx="1"/>
          </p:cNvCxnSpPr>
          <p:nvPr/>
        </p:nvCxnSpPr>
        <p:spPr>
          <a:xfrm>
            <a:off x="7582964" y="1105511"/>
            <a:ext cx="1174551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コネクタ: カギ線 130">
            <a:extLst>
              <a:ext uri="{FF2B5EF4-FFF2-40B4-BE49-F238E27FC236}">
                <a16:creationId xmlns:a16="http://schemas.microsoft.com/office/drawing/2014/main" id="{69381D27-9ED7-41FC-833E-34CFC32C593E}"/>
              </a:ext>
            </a:extLst>
          </p:cNvPr>
          <p:cNvCxnSpPr>
            <a:cxnSpLocks/>
            <a:stCxn id="124" idx="3"/>
            <a:endCxn id="125" idx="1"/>
          </p:cNvCxnSpPr>
          <p:nvPr/>
        </p:nvCxnSpPr>
        <p:spPr>
          <a:xfrm>
            <a:off x="9671915" y="1118211"/>
            <a:ext cx="288111" cy="674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コネクタ: カギ線 133">
            <a:extLst>
              <a:ext uri="{FF2B5EF4-FFF2-40B4-BE49-F238E27FC236}">
                <a16:creationId xmlns:a16="http://schemas.microsoft.com/office/drawing/2014/main" id="{90D101AC-A420-4102-8F98-561E8DB81E77}"/>
              </a:ext>
            </a:extLst>
          </p:cNvPr>
          <p:cNvCxnSpPr>
            <a:cxnSpLocks/>
            <a:stCxn id="125" idx="3"/>
            <a:endCxn id="126" idx="1"/>
          </p:cNvCxnSpPr>
          <p:nvPr/>
        </p:nvCxnSpPr>
        <p:spPr>
          <a:xfrm>
            <a:off x="10874426" y="1124951"/>
            <a:ext cx="279476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楕円 14">
            <a:extLst>
              <a:ext uri="{FF2B5EF4-FFF2-40B4-BE49-F238E27FC236}">
                <a16:creationId xmlns:a16="http://schemas.microsoft.com/office/drawing/2014/main" id="{77E2A994-533D-4AAE-95FA-501FAEA83DD5}"/>
              </a:ext>
            </a:extLst>
          </p:cNvPr>
          <p:cNvSpPr/>
          <p:nvPr/>
        </p:nvSpPr>
        <p:spPr>
          <a:xfrm>
            <a:off x="1885361" y="4244467"/>
            <a:ext cx="11880651" cy="21167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432D77F-CF0A-448B-BC11-2EFA768DB51D}"/>
              </a:ext>
            </a:extLst>
          </p:cNvPr>
          <p:cNvSpPr txBox="1"/>
          <p:nvPr/>
        </p:nvSpPr>
        <p:spPr>
          <a:xfrm>
            <a:off x="1127962" y="4468305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認可が取れてから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B53057A-69BF-44D1-93F9-61F75EFA5568}"/>
              </a:ext>
            </a:extLst>
          </p:cNvPr>
          <p:cNvSpPr txBox="1"/>
          <p:nvPr/>
        </p:nvSpPr>
        <p:spPr>
          <a:xfrm>
            <a:off x="7926165" y="2672310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培養期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5FCAEC11-0602-4C23-9A6A-DD314B5DFFA0}"/>
              </a:ext>
            </a:extLst>
          </p:cNvPr>
          <p:cNvSpPr txBox="1"/>
          <p:nvPr/>
        </p:nvSpPr>
        <p:spPr>
          <a:xfrm>
            <a:off x="5994285" y="859290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６カ月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5065FFD6-4C9C-4CAE-AC75-D30E66EF52A9}"/>
              </a:ext>
            </a:extLst>
          </p:cNvPr>
          <p:cNvSpPr txBox="1"/>
          <p:nvPr/>
        </p:nvSpPr>
        <p:spPr>
          <a:xfrm>
            <a:off x="7834466" y="859290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６カ月</a:t>
            </a: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E500137A-1230-46B8-908B-145A37D6E4CF}"/>
              </a:ext>
            </a:extLst>
          </p:cNvPr>
          <p:cNvSpPr txBox="1"/>
          <p:nvPr/>
        </p:nvSpPr>
        <p:spPr>
          <a:xfrm>
            <a:off x="9514042" y="859290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６カ月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DF921F50-3AA3-44A1-BBDA-B2EBF8DE4DF0}"/>
              </a:ext>
            </a:extLst>
          </p:cNvPr>
          <p:cNvSpPr txBox="1"/>
          <p:nvPr/>
        </p:nvSpPr>
        <p:spPr>
          <a:xfrm>
            <a:off x="10729829" y="859290"/>
            <a:ext cx="5693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６カ月</a:t>
            </a:r>
          </a:p>
        </p:txBody>
      </p:sp>
    </p:spTree>
    <p:extLst>
      <p:ext uri="{BB962C8B-B14F-4D97-AF65-F5344CB8AC3E}">
        <p14:creationId xmlns:p14="http://schemas.microsoft.com/office/powerpoint/2010/main" val="41593428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四角形: 角を丸くする 92">
            <a:extLst>
              <a:ext uri="{FF2B5EF4-FFF2-40B4-BE49-F238E27FC236}">
                <a16:creationId xmlns:a16="http://schemas.microsoft.com/office/drawing/2014/main" id="{157869CE-C4DF-408D-BBA4-9946DD44A527}"/>
              </a:ext>
            </a:extLst>
          </p:cNvPr>
          <p:cNvSpPr/>
          <p:nvPr/>
        </p:nvSpPr>
        <p:spPr>
          <a:xfrm>
            <a:off x="11030205" y="683443"/>
            <a:ext cx="1161795" cy="574678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1000" dirty="0">
                <a:solidFill>
                  <a:schemeClr val="tx1"/>
                </a:solidFill>
              </a:rPr>
              <a:t>6</a:t>
            </a:r>
            <a:r>
              <a:rPr kumimoji="1" lang="ja-JP" altLang="en-US" sz="1000" dirty="0">
                <a:solidFill>
                  <a:schemeClr val="tx1"/>
                </a:solidFill>
              </a:rPr>
              <a:t>回目</a:t>
            </a:r>
          </a:p>
        </p:txBody>
      </p:sp>
      <p:sp>
        <p:nvSpPr>
          <p:cNvPr id="92" name="四角形: 角を丸くする 91">
            <a:extLst>
              <a:ext uri="{FF2B5EF4-FFF2-40B4-BE49-F238E27FC236}">
                <a16:creationId xmlns:a16="http://schemas.microsoft.com/office/drawing/2014/main" id="{8A781BED-61B2-445F-AC9A-CD6B72CE72B8}"/>
              </a:ext>
            </a:extLst>
          </p:cNvPr>
          <p:cNvSpPr/>
          <p:nvPr/>
        </p:nvSpPr>
        <p:spPr>
          <a:xfrm>
            <a:off x="9822088" y="683443"/>
            <a:ext cx="1161795" cy="574678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1000" dirty="0">
                <a:solidFill>
                  <a:schemeClr val="tx1"/>
                </a:solidFill>
              </a:rPr>
              <a:t>5</a:t>
            </a:r>
            <a:r>
              <a:rPr kumimoji="1" lang="ja-JP" altLang="en-US" sz="1000" dirty="0">
                <a:solidFill>
                  <a:schemeClr val="tx1"/>
                </a:solidFill>
              </a:rPr>
              <a:t>回目</a:t>
            </a:r>
          </a:p>
        </p:txBody>
      </p:sp>
      <p:sp>
        <p:nvSpPr>
          <p:cNvPr id="86" name="四角形: 角を丸くする 85">
            <a:extLst>
              <a:ext uri="{FF2B5EF4-FFF2-40B4-BE49-F238E27FC236}">
                <a16:creationId xmlns:a16="http://schemas.microsoft.com/office/drawing/2014/main" id="{15011F53-A980-4653-98FC-ED895B769C13}"/>
              </a:ext>
            </a:extLst>
          </p:cNvPr>
          <p:cNvSpPr/>
          <p:nvPr/>
        </p:nvSpPr>
        <p:spPr>
          <a:xfrm>
            <a:off x="8636280" y="705108"/>
            <a:ext cx="1161795" cy="574678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</a:rPr>
              <a:t>4</a:t>
            </a:r>
            <a:r>
              <a:rPr kumimoji="1" lang="ja-JP" altLang="en-US" sz="1000" dirty="0">
                <a:solidFill>
                  <a:schemeClr val="tx1"/>
                </a:solidFill>
              </a:rPr>
              <a:t>回目</a:t>
            </a:r>
          </a:p>
        </p:txBody>
      </p:sp>
      <p:sp>
        <p:nvSpPr>
          <p:cNvPr id="81" name="四角形: 角を丸くする 80">
            <a:extLst>
              <a:ext uri="{FF2B5EF4-FFF2-40B4-BE49-F238E27FC236}">
                <a16:creationId xmlns:a16="http://schemas.microsoft.com/office/drawing/2014/main" id="{D88C67F4-E5F1-4B58-BF66-45A3F33A3955}"/>
              </a:ext>
            </a:extLst>
          </p:cNvPr>
          <p:cNvSpPr/>
          <p:nvPr/>
        </p:nvSpPr>
        <p:spPr>
          <a:xfrm>
            <a:off x="6103742" y="705108"/>
            <a:ext cx="2451229" cy="574678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en-US" altLang="ja-JP" sz="1000" dirty="0">
                <a:solidFill>
                  <a:schemeClr val="tx1"/>
                </a:solidFill>
              </a:rPr>
              <a:t>3</a:t>
            </a:r>
            <a:r>
              <a:rPr kumimoji="1" lang="ja-JP" altLang="en-US" sz="1000" dirty="0">
                <a:solidFill>
                  <a:schemeClr val="tx1"/>
                </a:solidFill>
              </a:rPr>
              <a:t>回目</a:t>
            </a:r>
          </a:p>
        </p:txBody>
      </p:sp>
      <p:sp>
        <p:nvSpPr>
          <p:cNvPr id="76" name="四角形: 角を丸くする 75">
            <a:extLst>
              <a:ext uri="{FF2B5EF4-FFF2-40B4-BE49-F238E27FC236}">
                <a16:creationId xmlns:a16="http://schemas.microsoft.com/office/drawing/2014/main" id="{CBAD5ADC-9B09-4517-87D4-5F53DEEFB848}"/>
              </a:ext>
            </a:extLst>
          </p:cNvPr>
          <p:cNvSpPr/>
          <p:nvPr/>
        </p:nvSpPr>
        <p:spPr>
          <a:xfrm>
            <a:off x="3531278" y="705108"/>
            <a:ext cx="2451229" cy="5746785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ja-JP" altLang="en-US" sz="1000" dirty="0">
                <a:solidFill>
                  <a:schemeClr val="tx1"/>
                </a:solidFill>
              </a:rPr>
              <a:t>２</a:t>
            </a:r>
            <a:r>
              <a:rPr kumimoji="1" lang="ja-JP" altLang="en-US" sz="1000" dirty="0">
                <a:solidFill>
                  <a:schemeClr val="tx1"/>
                </a:solidFill>
              </a:rPr>
              <a:t>回目</a:t>
            </a:r>
          </a:p>
        </p:txBody>
      </p:sp>
      <p:sp>
        <p:nvSpPr>
          <p:cNvPr id="75" name="四角形: 角を丸くする 74">
            <a:extLst>
              <a:ext uri="{FF2B5EF4-FFF2-40B4-BE49-F238E27FC236}">
                <a16:creationId xmlns:a16="http://schemas.microsoft.com/office/drawing/2014/main" id="{E111D86A-D418-4144-B483-98DEE257AD13}"/>
              </a:ext>
            </a:extLst>
          </p:cNvPr>
          <p:cNvSpPr/>
          <p:nvPr/>
        </p:nvSpPr>
        <p:spPr>
          <a:xfrm>
            <a:off x="976410" y="93810"/>
            <a:ext cx="2451229" cy="2542879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kumimoji="1" lang="ja-JP" altLang="en-US" sz="1000" dirty="0">
                <a:solidFill>
                  <a:schemeClr val="tx1"/>
                </a:solidFill>
              </a:rPr>
              <a:t>１回目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52B41E0-D718-4FF1-952E-191C2D792DC7}"/>
              </a:ext>
            </a:extLst>
          </p:cNvPr>
          <p:cNvSpPr/>
          <p:nvPr/>
        </p:nvSpPr>
        <p:spPr>
          <a:xfrm>
            <a:off x="1127962" y="1296642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初診訪問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0829298-52B5-4121-ADB7-93A89CF6E91B}"/>
              </a:ext>
            </a:extLst>
          </p:cNvPr>
          <p:cNvSpPr/>
          <p:nvPr/>
        </p:nvSpPr>
        <p:spPr>
          <a:xfrm>
            <a:off x="-29965" y="1315038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電話予約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3EC51F4-4E40-4DB4-A868-5E422B0AD680}"/>
              </a:ext>
            </a:extLst>
          </p:cNvPr>
          <p:cNvSpPr/>
          <p:nvPr/>
        </p:nvSpPr>
        <p:spPr>
          <a:xfrm>
            <a:off x="2373871" y="203810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保険処置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処方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C8D0BCC-4173-4692-ABC3-57D2D9766A71}"/>
              </a:ext>
            </a:extLst>
          </p:cNvPr>
          <p:cNvSpPr/>
          <p:nvPr/>
        </p:nvSpPr>
        <p:spPr>
          <a:xfrm>
            <a:off x="2373871" y="1723530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検査１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3A1A08E-7BC0-4C96-8070-E1EBD0A1A812}"/>
              </a:ext>
            </a:extLst>
          </p:cNvPr>
          <p:cNvSpPr/>
          <p:nvPr/>
        </p:nvSpPr>
        <p:spPr>
          <a:xfrm>
            <a:off x="3929292" y="1723530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結果説明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提案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DDB0E0AD-E7EA-4712-833F-89DB7AC5FCAA}"/>
              </a:ext>
            </a:extLst>
          </p:cNvPr>
          <p:cNvSpPr/>
          <p:nvPr/>
        </p:nvSpPr>
        <p:spPr>
          <a:xfrm>
            <a:off x="6697634" y="2599440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再来院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月経期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869199B4-9F59-45CB-AA61-6825B65472CC}"/>
              </a:ext>
            </a:extLst>
          </p:cNvPr>
          <p:cNvSpPr/>
          <p:nvPr/>
        </p:nvSpPr>
        <p:spPr>
          <a:xfrm>
            <a:off x="5486282" y="1435227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乳汁上清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9636330A-1CEF-4726-886D-6F1F13505FA2}"/>
              </a:ext>
            </a:extLst>
          </p:cNvPr>
          <p:cNvSpPr/>
          <p:nvPr/>
        </p:nvSpPr>
        <p:spPr>
          <a:xfrm>
            <a:off x="8757515" y="2599440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月経血上清１回目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FD96EB4-B9D3-4F31-B5E7-9CF5A569AB33}"/>
              </a:ext>
            </a:extLst>
          </p:cNvPr>
          <p:cNvSpPr/>
          <p:nvPr/>
        </p:nvSpPr>
        <p:spPr>
          <a:xfrm>
            <a:off x="9847881" y="2599440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月経血上清２回目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86D00518-2CD6-4ADB-A3F5-CA72DC09D01B}"/>
              </a:ext>
            </a:extLst>
          </p:cNvPr>
          <p:cNvSpPr/>
          <p:nvPr/>
        </p:nvSpPr>
        <p:spPr>
          <a:xfrm>
            <a:off x="9847881" y="3441674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月経期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D3E0EAE-E6F5-447A-9143-0F04E89AAF02}"/>
              </a:ext>
            </a:extLst>
          </p:cNvPr>
          <p:cNvSpPr txBox="1"/>
          <p:nvPr/>
        </p:nvSpPr>
        <p:spPr>
          <a:xfrm>
            <a:off x="7139586" y="2593603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培養期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9C56CC7-E673-4F07-B716-8BEE483D5774}"/>
              </a:ext>
            </a:extLst>
          </p:cNvPr>
          <p:cNvSpPr/>
          <p:nvPr/>
        </p:nvSpPr>
        <p:spPr>
          <a:xfrm>
            <a:off x="11196356" y="3441674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月経血上清１回目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69F1A124-DB5A-4D93-B952-459C80F6F8EA}"/>
              </a:ext>
            </a:extLst>
          </p:cNvPr>
          <p:cNvSpPr txBox="1"/>
          <p:nvPr/>
        </p:nvSpPr>
        <p:spPr>
          <a:xfrm>
            <a:off x="10712475" y="3435837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培養期</a:t>
            </a:r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68AE60D0-D907-416F-9C5E-86E504857B4B}"/>
              </a:ext>
            </a:extLst>
          </p:cNvPr>
          <p:cNvSpPr/>
          <p:nvPr/>
        </p:nvSpPr>
        <p:spPr>
          <a:xfrm>
            <a:off x="6697634" y="3647387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細胞保管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17645777-2399-4D38-A651-C2BD04B9BC52}"/>
              </a:ext>
            </a:extLst>
          </p:cNvPr>
          <p:cNvSpPr/>
          <p:nvPr/>
        </p:nvSpPr>
        <p:spPr>
          <a:xfrm>
            <a:off x="3929292" y="4542933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細胞採取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552B3098-3CBF-4E2D-9A4B-F172167C05A8}"/>
              </a:ext>
            </a:extLst>
          </p:cNvPr>
          <p:cNvSpPr/>
          <p:nvPr/>
        </p:nvSpPr>
        <p:spPr>
          <a:xfrm>
            <a:off x="6691284" y="4542933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幹細胞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１回目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F0721817-A6E9-4073-B071-B8E41F79174F}"/>
              </a:ext>
            </a:extLst>
          </p:cNvPr>
          <p:cNvSpPr/>
          <p:nvPr/>
        </p:nvSpPr>
        <p:spPr>
          <a:xfrm>
            <a:off x="8751165" y="4542933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幹細胞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２回目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677FF1BA-B68D-46E1-A4C3-D1FA40B48D2F}"/>
              </a:ext>
            </a:extLst>
          </p:cNvPr>
          <p:cNvSpPr txBox="1"/>
          <p:nvPr/>
        </p:nvSpPr>
        <p:spPr>
          <a:xfrm>
            <a:off x="5406560" y="4537096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培養期</a:t>
            </a:r>
          </a:p>
        </p:txBody>
      </p:sp>
      <p:cxnSp>
        <p:nvCxnSpPr>
          <p:cNvPr id="23" name="コネクタ: カギ線 22">
            <a:extLst>
              <a:ext uri="{FF2B5EF4-FFF2-40B4-BE49-F238E27FC236}">
                <a16:creationId xmlns:a16="http://schemas.microsoft.com/office/drawing/2014/main" id="{5C9E60C5-6472-4C3C-9B61-EA937A251409}"/>
              </a:ext>
            </a:extLst>
          </p:cNvPr>
          <p:cNvCxnSpPr>
            <a:stCxn id="3" idx="3"/>
            <a:endCxn id="2" idx="1"/>
          </p:cNvCxnSpPr>
          <p:nvPr/>
        </p:nvCxnSpPr>
        <p:spPr>
          <a:xfrm flipV="1">
            <a:off x="884435" y="1537026"/>
            <a:ext cx="243527" cy="18396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コネクタ: カギ線 23">
            <a:extLst>
              <a:ext uri="{FF2B5EF4-FFF2-40B4-BE49-F238E27FC236}">
                <a16:creationId xmlns:a16="http://schemas.microsoft.com/office/drawing/2014/main" id="{2705D0DB-3CBC-4A64-AD75-2B912DC6C6CB}"/>
              </a:ext>
            </a:extLst>
          </p:cNvPr>
          <p:cNvCxnSpPr>
            <a:cxnSpLocks/>
            <a:stCxn id="2" idx="3"/>
            <a:endCxn id="4" idx="1"/>
          </p:cNvCxnSpPr>
          <p:nvPr/>
        </p:nvCxnSpPr>
        <p:spPr>
          <a:xfrm flipV="1">
            <a:off x="2042362" y="444194"/>
            <a:ext cx="331509" cy="109283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コネクタ: カギ線 26">
            <a:extLst>
              <a:ext uri="{FF2B5EF4-FFF2-40B4-BE49-F238E27FC236}">
                <a16:creationId xmlns:a16="http://schemas.microsoft.com/office/drawing/2014/main" id="{7D91DE5A-ABC7-40C0-9D95-E64D52ABC10B}"/>
              </a:ext>
            </a:extLst>
          </p:cNvPr>
          <p:cNvCxnSpPr>
            <a:cxnSpLocks/>
            <a:stCxn id="2" idx="3"/>
            <a:endCxn id="5" idx="1"/>
          </p:cNvCxnSpPr>
          <p:nvPr/>
        </p:nvCxnSpPr>
        <p:spPr>
          <a:xfrm>
            <a:off x="2042362" y="1537026"/>
            <a:ext cx="331509" cy="426888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コネクタ: カギ線 29">
            <a:extLst>
              <a:ext uri="{FF2B5EF4-FFF2-40B4-BE49-F238E27FC236}">
                <a16:creationId xmlns:a16="http://schemas.microsoft.com/office/drawing/2014/main" id="{8E69E98C-E676-42DE-AC5B-42627E1700F4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>
          <a:xfrm>
            <a:off x="3288271" y="1963914"/>
            <a:ext cx="641021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コネクタ: カギ線 32">
            <a:extLst>
              <a:ext uri="{FF2B5EF4-FFF2-40B4-BE49-F238E27FC236}">
                <a16:creationId xmlns:a16="http://schemas.microsoft.com/office/drawing/2014/main" id="{5AC17A35-CC8C-4852-A5B0-8BA184540BD8}"/>
              </a:ext>
            </a:extLst>
          </p:cNvPr>
          <p:cNvCxnSpPr>
            <a:cxnSpLocks/>
            <a:stCxn id="6" idx="3"/>
            <a:endCxn id="8" idx="1"/>
          </p:cNvCxnSpPr>
          <p:nvPr/>
        </p:nvCxnSpPr>
        <p:spPr>
          <a:xfrm flipV="1">
            <a:off x="4843692" y="1675611"/>
            <a:ext cx="642590" cy="28830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コネクタ: カギ線 35">
            <a:extLst>
              <a:ext uri="{FF2B5EF4-FFF2-40B4-BE49-F238E27FC236}">
                <a16:creationId xmlns:a16="http://schemas.microsoft.com/office/drawing/2014/main" id="{3D7C877D-D0EB-4559-AAF7-B428AFAD85CD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>
            <a:off x="4843692" y="1963914"/>
            <a:ext cx="1853942" cy="875910"/>
          </a:xfrm>
          <a:prstGeom prst="bentConnector3">
            <a:avLst>
              <a:gd name="adj1" fmla="val 1694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98FE6D4B-9272-496E-922F-484C02E01294}"/>
              </a:ext>
            </a:extLst>
          </p:cNvPr>
          <p:cNvSpPr/>
          <p:nvPr/>
        </p:nvSpPr>
        <p:spPr>
          <a:xfrm>
            <a:off x="6675634" y="1435227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乳汁上清</a:t>
            </a:r>
          </a:p>
        </p:txBody>
      </p:sp>
      <p:cxnSp>
        <p:nvCxnSpPr>
          <p:cNvPr id="44" name="コネクタ: カギ線 43">
            <a:extLst>
              <a:ext uri="{FF2B5EF4-FFF2-40B4-BE49-F238E27FC236}">
                <a16:creationId xmlns:a16="http://schemas.microsoft.com/office/drawing/2014/main" id="{2D6ED37C-AC3C-4AAF-8B0F-1D8285448309}"/>
              </a:ext>
            </a:extLst>
          </p:cNvPr>
          <p:cNvCxnSpPr>
            <a:cxnSpLocks/>
            <a:stCxn id="8" idx="3"/>
            <a:endCxn id="43" idx="1"/>
          </p:cNvCxnSpPr>
          <p:nvPr/>
        </p:nvCxnSpPr>
        <p:spPr>
          <a:xfrm>
            <a:off x="6400682" y="1675611"/>
            <a:ext cx="274952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コネクタ: カギ線 46">
            <a:extLst>
              <a:ext uri="{FF2B5EF4-FFF2-40B4-BE49-F238E27FC236}">
                <a16:creationId xmlns:a16="http://schemas.microsoft.com/office/drawing/2014/main" id="{0B125200-6CC4-4DBB-A6C8-8FDC4B2E1950}"/>
              </a:ext>
            </a:extLst>
          </p:cNvPr>
          <p:cNvCxnSpPr>
            <a:cxnSpLocks/>
            <a:stCxn id="6" idx="2"/>
            <a:endCxn id="18" idx="0"/>
          </p:cNvCxnSpPr>
          <p:nvPr/>
        </p:nvCxnSpPr>
        <p:spPr>
          <a:xfrm rot="5400000">
            <a:off x="3217175" y="3373615"/>
            <a:ext cx="2338635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コネクタ: カギ線 51">
            <a:extLst>
              <a:ext uri="{FF2B5EF4-FFF2-40B4-BE49-F238E27FC236}">
                <a16:creationId xmlns:a16="http://schemas.microsoft.com/office/drawing/2014/main" id="{963EF15F-AB02-4478-99FB-7B03285F56ED}"/>
              </a:ext>
            </a:extLst>
          </p:cNvPr>
          <p:cNvCxnSpPr>
            <a:cxnSpLocks/>
            <a:stCxn id="18" idx="2"/>
            <a:endCxn id="53" idx="0"/>
          </p:cNvCxnSpPr>
          <p:nvPr/>
        </p:nvCxnSpPr>
        <p:spPr>
          <a:xfrm rot="5400000">
            <a:off x="4099728" y="5304115"/>
            <a:ext cx="567178" cy="635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DBF17D2D-484F-44FE-884C-E73668DD0617}"/>
              </a:ext>
            </a:extLst>
          </p:cNvPr>
          <p:cNvSpPr/>
          <p:nvPr/>
        </p:nvSpPr>
        <p:spPr>
          <a:xfrm>
            <a:off x="3922942" y="5590879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細胞保管</a:t>
            </a:r>
          </a:p>
        </p:txBody>
      </p:sp>
      <p:cxnSp>
        <p:nvCxnSpPr>
          <p:cNvPr id="57" name="コネクタ: カギ線 56">
            <a:extLst>
              <a:ext uri="{FF2B5EF4-FFF2-40B4-BE49-F238E27FC236}">
                <a16:creationId xmlns:a16="http://schemas.microsoft.com/office/drawing/2014/main" id="{BC6E29FA-8619-489F-9627-998241492363}"/>
              </a:ext>
            </a:extLst>
          </p:cNvPr>
          <p:cNvCxnSpPr>
            <a:cxnSpLocks/>
            <a:stCxn id="7" idx="2"/>
            <a:endCxn id="17" idx="0"/>
          </p:cNvCxnSpPr>
          <p:nvPr/>
        </p:nvCxnSpPr>
        <p:spPr>
          <a:xfrm rot="5400000">
            <a:off x="6871245" y="3363797"/>
            <a:ext cx="567179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コネクタ: カギ線 59">
            <a:extLst>
              <a:ext uri="{FF2B5EF4-FFF2-40B4-BE49-F238E27FC236}">
                <a16:creationId xmlns:a16="http://schemas.microsoft.com/office/drawing/2014/main" id="{AB57730A-D485-40E7-BFBF-82BD5D358E5C}"/>
              </a:ext>
            </a:extLst>
          </p:cNvPr>
          <p:cNvCxnSpPr>
            <a:cxnSpLocks/>
            <a:stCxn id="7" idx="3"/>
            <a:endCxn id="10" idx="1"/>
          </p:cNvCxnSpPr>
          <p:nvPr/>
        </p:nvCxnSpPr>
        <p:spPr>
          <a:xfrm>
            <a:off x="7612034" y="2839824"/>
            <a:ext cx="1145481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コネクタ: カギ線 62">
            <a:extLst>
              <a:ext uri="{FF2B5EF4-FFF2-40B4-BE49-F238E27FC236}">
                <a16:creationId xmlns:a16="http://schemas.microsoft.com/office/drawing/2014/main" id="{680C560C-6E12-4A39-B279-01E95F250A0B}"/>
              </a:ext>
            </a:extLst>
          </p:cNvPr>
          <p:cNvCxnSpPr>
            <a:cxnSpLocks/>
            <a:stCxn id="10" idx="3"/>
            <a:endCxn id="11" idx="1"/>
          </p:cNvCxnSpPr>
          <p:nvPr/>
        </p:nvCxnSpPr>
        <p:spPr>
          <a:xfrm>
            <a:off x="9671915" y="2839824"/>
            <a:ext cx="175966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コネクタ: カギ線 65">
            <a:extLst>
              <a:ext uri="{FF2B5EF4-FFF2-40B4-BE49-F238E27FC236}">
                <a16:creationId xmlns:a16="http://schemas.microsoft.com/office/drawing/2014/main" id="{95E32985-CA42-4ECB-8B7C-0ABFC362B8A9}"/>
              </a:ext>
            </a:extLst>
          </p:cNvPr>
          <p:cNvCxnSpPr>
            <a:cxnSpLocks/>
            <a:stCxn id="12" idx="3"/>
            <a:endCxn id="14" idx="1"/>
          </p:cNvCxnSpPr>
          <p:nvPr/>
        </p:nvCxnSpPr>
        <p:spPr>
          <a:xfrm>
            <a:off x="10762281" y="3682058"/>
            <a:ext cx="434075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コネクタ: カギ線 68">
            <a:extLst>
              <a:ext uri="{FF2B5EF4-FFF2-40B4-BE49-F238E27FC236}">
                <a16:creationId xmlns:a16="http://schemas.microsoft.com/office/drawing/2014/main" id="{F9279432-AE49-4815-AAE1-C8A53CAD67B4}"/>
              </a:ext>
            </a:extLst>
          </p:cNvPr>
          <p:cNvCxnSpPr>
            <a:cxnSpLocks/>
            <a:stCxn id="18" idx="3"/>
            <a:endCxn id="19" idx="1"/>
          </p:cNvCxnSpPr>
          <p:nvPr/>
        </p:nvCxnSpPr>
        <p:spPr>
          <a:xfrm>
            <a:off x="4843692" y="4783317"/>
            <a:ext cx="1847592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コネクタ: カギ線 71">
            <a:extLst>
              <a:ext uri="{FF2B5EF4-FFF2-40B4-BE49-F238E27FC236}">
                <a16:creationId xmlns:a16="http://schemas.microsoft.com/office/drawing/2014/main" id="{EEDAC792-0EF7-41E3-9E3B-26EF4928B5F1}"/>
              </a:ext>
            </a:extLst>
          </p:cNvPr>
          <p:cNvCxnSpPr>
            <a:cxnSpLocks/>
            <a:stCxn id="19" idx="3"/>
            <a:endCxn id="20" idx="1"/>
          </p:cNvCxnSpPr>
          <p:nvPr/>
        </p:nvCxnSpPr>
        <p:spPr>
          <a:xfrm>
            <a:off x="7605684" y="4783317"/>
            <a:ext cx="1145481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正方形/長方形 88">
            <a:extLst>
              <a:ext uri="{FF2B5EF4-FFF2-40B4-BE49-F238E27FC236}">
                <a16:creationId xmlns:a16="http://schemas.microsoft.com/office/drawing/2014/main" id="{25B0A65D-609D-4F7D-8C24-68BFDA56D527}"/>
              </a:ext>
            </a:extLst>
          </p:cNvPr>
          <p:cNvSpPr/>
          <p:nvPr/>
        </p:nvSpPr>
        <p:spPr>
          <a:xfrm>
            <a:off x="6675634" y="1974714"/>
            <a:ext cx="900260" cy="2782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800">
                <a:solidFill>
                  <a:schemeClr val="tx1"/>
                </a:solidFill>
              </a:rPr>
              <a:t>PLASMA BT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E9DD05D5-5BD7-49F1-A908-50C5A94E93DE}"/>
              </a:ext>
            </a:extLst>
          </p:cNvPr>
          <p:cNvSpPr/>
          <p:nvPr/>
        </p:nvSpPr>
        <p:spPr>
          <a:xfrm>
            <a:off x="8758235" y="3127991"/>
            <a:ext cx="900260" cy="2782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800">
                <a:solidFill>
                  <a:schemeClr val="tx1"/>
                </a:solidFill>
              </a:rPr>
              <a:t>PLASMA BT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94" name="正方形/長方形 93">
            <a:extLst>
              <a:ext uri="{FF2B5EF4-FFF2-40B4-BE49-F238E27FC236}">
                <a16:creationId xmlns:a16="http://schemas.microsoft.com/office/drawing/2014/main" id="{492BF54B-FEC6-420B-828E-2F6228180219}"/>
              </a:ext>
            </a:extLst>
          </p:cNvPr>
          <p:cNvSpPr/>
          <p:nvPr/>
        </p:nvSpPr>
        <p:spPr>
          <a:xfrm>
            <a:off x="9871595" y="3130434"/>
            <a:ext cx="900260" cy="2782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800">
                <a:solidFill>
                  <a:schemeClr val="tx1"/>
                </a:solidFill>
              </a:rPr>
              <a:t>PLASMA BT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:a16="http://schemas.microsoft.com/office/drawing/2014/main" id="{53BCD6E9-3FBC-4BFF-BC08-B195BA24BC86}"/>
              </a:ext>
            </a:extLst>
          </p:cNvPr>
          <p:cNvSpPr/>
          <p:nvPr/>
        </p:nvSpPr>
        <p:spPr>
          <a:xfrm>
            <a:off x="11196356" y="3966177"/>
            <a:ext cx="900260" cy="27829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800">
                <a:solidFill>
                  <a:schemeClr val="tx1"/>
                </a:solidFill>
              </a:rPr>
              <a:t>PLASMA BT</a:t>
            </a:r>
            <a:endParaRPr lang="en-US" altLang="ja-JP" sz="800" dirty="0">
              <a:solidFill>
                <a:schemeClr val="tx1"/>
              </a:solidFill>
            </a:endParaRPr>
          </a:p>
        </p:txBody>
      </p:sp>
      <p:sp>
        <p:nvSpPr>
          <p:cNvPr id="96" name="テキスト ボックス 95">
            <a:extLst>
              <a:ext uri="{FF2B5EF4-FFF2-40B4-BE49-F238E27FC236}">
                <a16:creationId xmlns:a16="http://schemas.microsoft.com/office/drawing/2014/main" id="{91BBC5CA-15EE-4C46-8483-EACCA0F9A4D9}"/>
              </a:ext>
            </a:extLst>
          </p:cNvPr>
          <p:cNvSpPr txBox="1"/>
          <p:nvPr/>
        </p:nvSpPr>
        <p:spPr>
          <a:xfrm>
            <a:off x="5029038" y="1423113"/>
            <a:ext cx="44114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解凍</a:t>
            </a:r>
          </a:p>
        </p:txBody>
      </p:sp>
      <p:sp>
        <p:nvSpPr>
          <p:cNvPr id="104" name="正方形/長方形 103">
            <a:extLst>
              <a:ext uri="{FF2B5EF4-FFF2-40B4-BE49-F238E27FC236}">
                <a16:creationId xmlns:a16="http://schemas.microsoft.com/office/drawing/2014/main" id="{14086E0D-6228-463D-A193-38CA43FEAC22}"/>
              </a:ext>
            </a:extLst>
          </p:cNvPr>
          <p:cNvSpPr/>
          <p:nvPr/>
        </p:nvSpPr>
        <p:spPr>
          <a:xfrm>
            <a:off x="8757515" y="5271260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細胞採取</a:t>
            </a:r>
          </a:p>
        </p:txBody>
      </p:sp>
      <p:sp>
        <p:nvSpPr>
          <p:cNvPr id="105" name="正方形/長方形 104">
            <a:extLst>
              <a:ext uri="{FF2B5EF4-FFF2-40B4-BE49-F238E27FC236}">
                <a16:creationId xmlns:a16="http://schemas.microsoft.com/office/drawing/2014/main" id="{12E0B803-664D-4DEE-8A0A-258F02A5072C}"/>
              </a:ext>
            </a:extLst>
          </p:cNvPr>
          <p:cNvSpPr/>
          <p:nvPr/>
        </p:nvSpPr>
        <p:spPr>
          <a:xfrm>
            <a:off x="9956940" y="5271260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幹細胞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１回目</a:t>
            </a:r>
          </a:p>
        </p:txBody>
      </p:sp>
      <p:sp>
        <p:nvSpPr>
          <p:cNvPr id="106" name="正方形/長方形 105">
            <a:extLst>
              <a:ext uri="{FF2B5EF4-FFF2-40B4-BE49-F238E27FC236}">
                <a16:creationId xmlns:a16="http://schemas.microsoft.com/office/drawing/2014/main" id="{DF1F856A-C18B-4208-9037-F29DF8F1D6DD}"/>
              </a:ext>
            </a:extLst>
          </p:cNvPr>
          <p:cNvSpPr/>
          <p:nvPr/>
        </p:nvSpPr>
        <p:spPr>
          <a:xfrm>
            <a:off x="11153902" y="5271260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200" dirty="0">
                <a:solidFill>
                  <a:schemeClr val="tx1"/>
                </a:solidFill>
              </a:rPr>
              <a:t>幹細胞</a:t>
            </a:r>
            <a:endParaRPr kumimoji="1" lang="en-US" altLang="ja-JP" sz="1200" dirty="0">
              <a:solidFill>
                <a:schemeClr val="tx1"/>
              </a:solidFill>
            </a:endParaRPr>
          </a:p>
          <a:p>
            <a:r>
              <a:rPr kumimoji="1" lang="ja-JP" altLang="en-US" sz="1200" dirty="0">
                <a:solidFill>
                  <a:schemeClr val="tx1"/>
                </a:solidFill>
              </a:rPr>
              <a:t>２回目</a:t>
            </a:r>
          </a:p>
        </p:txBody>
      </p:sp>
      <p:cxnSp>
        <p:nvCxnSpPr>
          <p:cNvPr id="107" name="コネクタ: カギ線 106">
            <a:extLst>
              <a:ext uri="{FF2B5EF4-FFF2-40B4-BE49-F238E27FC236}">
                <a16:creationId xmlns:a16="http://schemas.microsoft.com/office/drawing/2014/main" id="{0F8A9FDA-819D-4273-AE00-AFE953243401}"/>
              </a:ext>
            </a:extLst>
          </p:cNvPr>
          <p:cNvCxnSpPr>
            <a:cxnSpLocks/>
            <a:stCxn id="104" idx="3"/>
            <a:endCxn id="105" idx="1"/>
          </p:cNvCxnSpPr>
          <p:nvPr/>
        </p:nvCxnSpPr>
        <p:spPr>
          <a:xfrm>
            <a:off x="9671915" y="5511644"/>
            <a:ext cx="285025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コネクタ: カギ線 107">
            <a:extLst>
              <a:ext uri="{FF2B5EF4-FFF2-40B4-BE49-F238E27FC236}">
                <a16:creationId xmlns:a16="http://schemas.microsoft.com/office/drawing/2014/main" id="{CEB2C51C-B4D9-4ACD-A5A4-D56245821B01}"/>
              </a:ext>
            </a:extLst>
          </p:cNvPr>
          <p:cNvCxnSpPr>
            <a:cxnSpLocks/>
            <a:stCxn id="105" idx="3"/>
            <a:endCxn id="106" idx="1"/>
          </p:cNvCxnSpPr>
          <p:nvPr/>
        </p:nvCxnSpPr>
        <p:spPr>
          <a:xfrm>
            <a:off x="10871340" y="5511644"/>
            <a:ext cx="282562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テキスト ボックス 111">
            <a:extLst>
              <a:ext uri="{FF2B5EF4-FFF2-40B4-BE49-F238E27FC236}">
                <a16:creationId xmlns:a16="http://schemas.microsoft.com/office/drawing/2014/main" id="{D272C0AD-F1B3-4EA6-83C5-5C8F217D9726}"/>
              </a:ext>
            </a:extLst>
          </p:cNvPr>
          <p:cNvSpPr txBox="1"/>
          <p:nvPr/>
        </p:nvSpPr>
        <p:spPr>
          <a:xfrm>
            <a:off x="11355262" y="2744879"/>
            <a:ext cx="5116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検査</a:t>
            </a:r>
            <a:r>
              <a:rPr kumimoji="1" lang="en-US" altLang="ja-JP" sz="1000" dirty="0"/>
              <a:t>3</a:t>
            </a:r>
            <a:endParaRPr kumimoji="1" lang="ja-JP" altLang="en-US" sz="1000" dirty="0"/>
          </a:p>
        </p:txBody>
      </p:sp>
      <p:sp>
        <p:nvSpPr>
          <p:cNvPr id="113" name="テキスト ボックス 112">
            <a:extLst>
              <a:ext uri="{FF2B5EF4-FFF2-40B4-BE49-F238E27FC236}">
                <a16:creationId xmlns:a16="http://schemas.microsoft.com/office/drawing/2014/main" id="{499ED9E2-B7AF-4E34-B981-984EC02267CC}"/>
              </a:ext>
            </a:extLst>
          </p:cNvPr>
          <p:cNvSpPr txBox="1"/>
          <p:nvPr/>
        </p:nvSpPr>
        <p:spPr>
          <a:xfrm>
            <a:off x="8903836" y="1555422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検査２</a:t>
            </a:r>
          </a:p>
        </p:txBody>
      </p:sp>
      <p:sp>
        <p:nvSpPr>
          <p:cNvPr id="114" name="テキスト ボックス 113">
            <a:extLst>
              <a:ext uri="{FF2B5EF4-FFF2-40B4-BE49-F238E27FC236}">
                <a16:creationId xmlns:a16="http://schemas.microsoft.com/office/drawing/2014/main" id="{B80F0D02-E45A-4691-AB81-9C30173EDD3A}"/>
              </a:ext>
            </a:extLst>
          </p:cNvPr>
          <p:cNvSpPr txBox="1"/>
          <p:nvPr/>
        </p:nvSpPr>
        <p:spPr>
          <a:xfrm>
            <a:off x="9827590" y="4672906"/>
            <a:ext cx="5116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検査</a:t>
            </a:r>
            <a:r>
              <a:rPr kumimoji="1" lang="en-US" altLang="ja-JP" sz="1000" dirty="0"/>
              <a:t>4</a:t>
            </a:r>
            <a:endParaRPr kumimoji="1" lang="ja-JP" altLang="en-US" sz="1000" dirty="0"/>
          </a:p>
        </p:txBody>
      </p:sp>
      <p:sp>
        <p:nvSpPr>
          <p:cNvPr id="116" name="正方形/長方形 115">
            <a:extLst>
              <a:ext uri="{FF2B5EF4-FFF2-40B4-BE49-F238E27FC236}">
                <a16:creationId xmlns:a16="http://schemas.microsoft.com/office/drawing/2014/main" id="{FE13F5DD-8BBA-456E-92F2-74D239CCB179}"/>
              </a:ext>
            </a:extLst>
          </p:cNvPr>
          <p:cNvSpPr/>
          <p:nvPr/>
        </p:nvSpPr>
        <p:spPr>
          <a:xfrm>
            <a:off x="5024056" y="865127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 err="1">
                <a:solidFill>
                  <a:schemeClr val="tx1"/>
                </a:solidFill>
              </a:rPr>
              <a:t>ULTRAcelQ</a:t>
            </a:r>
            <a:r>
              <a:rPr lang="en-US" altLang="ja-JP" sz="1200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117" name="コネクタ: カギ線 116">
            <a:extLst>
              <a:ext uri="{FF2B5EF4-FFF2-40B4-BE49-F238E27FC236}">
                <a16:creationId xmlns:a16="http://schemas.microsoft.com/office/drawing/2014/main" id="{F22E9E84-2207-4A6B-B12B-6057C31B6578}"/>
              </a:ext>
            </a:extLst>
          </p:cNvPr>
          <p:cNvCxnSpPr>
            <a:cxnSpLocks/>
            <a:stCxn id="6" idx="3"/>
            <a:endCxn id="116" idx="1"/>
          </p:cNvCxnSpPr>
          <p:nvPr/>
        </p:nvCxnSpPr>
        <p:spPr>
          <a:xfrm flipV="1">
            <a:off x="4843692" y="1105511"/>
            <a:ext cx="180364" cy="85840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正方形/長方形 119">
            <a:extLst>
              <a:ext uri="{FF2B5EF4-FFF2-40B4-BE49-F238E27FC236}">
                <a16:creationId xmlns:a16="http://schemas.microsoft.com/office/drawing/2014/main" id="{49C7F5F5-CE10-45A4-8B43-B4F294177C33}"/>
              </a:ext>
            </a:extLst>
          </p:cNvPr>
          <p:cNvSpPr/>
          <p:nvPr/>
        </p:nvSpPr>
        <p:spPr>
          <a:xfrm>
            <a:off x="6668564" y="865127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 err="1">
                <a:solidFill>
                  <a:schemeClr val="tx1"/>
                </a:solidFill>
              </a:rPr>
              <a:t>ULTRAcelQ</a:t>
            </a:r>
            <a:r>
              <a:rPr lang="en-US" altLang="ja-JP" sz="1200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121" name="コネクタ: カギ線 120">
            <a:extLst>
              <a:ext uri="{FF2B5EF4-FFF2-40B4-BE49-F238E27FC236}">
                <a16:creationId xmlns:a16="http://schemas.microsoft.com/office/drawing/2014/main" id="{1E94A906-76A4-4845-BA1D-76502BDDCC4D}"/>
              </a:ext>
            </a:extLst>
          </p:cNvPr>
          <p:cNvCxnSpPr>
            <a:cxnSpLocks/>
            <a:stCxn id="116" idx="3"/>
            <a:endCxn id="120" idx="1"/>
          </p:cNvCxnSpPr>
          <p:nvPr/>
        </p:nvCxnSpPr>
        <p:spPr>
          <a:xfrm>
            <a:off x="5938456" y="1105511"/>
            <a:ext cx="730108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4" name="正方形/長方形 123">
            <a:extLst>
              <a:ext uri="{FF2B5EF4-FFF2-40B4-BE49-F238E27FC236}">
                <a16:creationId xmlns:a16="http://schemas.microsoft.com/office/drawing/2014/main" id="{AEB74CAA-C6EB-47CD-A162-35B4FC62382C}"/>
              </a:ext>
            </a:extLst>
          </p:cNvPr>
          <p:cNvSpPr/>
          <p:nvPr/>
        </p:nvSpPr>
        <p:spPr>
          <a:xfrm>
            <a:off x="8757515" y="877827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 err="1">
                <a:solidFill>
                  <a:schemeClr val="tx1"/>
                </a:solidFill>
              </a:rPr>
              <a:t>ULTRAcelQ</a:t>
            </a:r>
            <a:r>
              <a:rPr lang="en-US" altLang="ja-JP" sz="12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25" name="正方形/長方形 124">
            <a:extLst>
              <a:ext uri="{FF2B5EF4-FFF2-40B4-BE49-F238E27FC236}">
                <a16:creationId xmlns:a16="http://schemas.microsoft.com/office/drawing/2014/main" id="{6E292A37-3DDB-496F-87B0-CB7C4FFA4096}"/>
              </a:ext>
            </a:extLst>
          </p:cNvPr>
          <p:cNvSpPr/>
          <p:nvPr/>
        </p:nvSpPr>
        <p:spPr>
          <a:xfrm>
            <a:off x="9960026" y="884567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 err="1">
                <a:solidFill>
                  <a:schemeClr val="tx1"/>
                </a:solidFill>
              </a:rPr>
              <a:t>ULTRAcelQ</a:t>
            </a:r>
            <a:r>
              <a:rPr lang="en-US" altLang="ja-JP" sz="1200" dirty="0">
                <a:solidFill>
                  <a:schemeClr val="tx1"/>
                </a:solidFill>
              </a:rPr>
              <a:t>+</a:t>
            </a:r>
          </a:p>
        </p:txBody>
      </p:sp>
      <p:sp>
        <p:nvSpPr>
          <p:cNvPr id="126" name="正方形/長方形 125">
            <a:extLst>
              <a:ext uri="{FF2B5EF4-FFF2-40B4-BE49-F238E27FC236}">
                <a16:creationId xmlns:a16="http://schemas.microsoft.com/office/drawing/2014/main" id="{D9359229-C175-4B5E-BD0A-C6780AE28ADD}"/>
              </a:ext>
            </a:extLst>
          </p:cNvPr>
          <p:cNvSpPr/>
          <p:nvPr/>
        </p:nvSpPr>
        <p:spPr>
          <a:xfrm>
            <a:off x="11153902" y="884567"/>
            <a:ext cx="914400" cy="48076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1200" dirty="0" err="1">
                <a:solidFill>
                  <a:schemeClr val="tx1"/>
                </a:solidFill>
              </a:rPr>
              <a:t>ULTRAcelQ</a:t>
            </a:r>
            <a:r>
              <a:rPr lang="en-US" altLang="ja-JP" sz="1200" dirty="0">
                <a:solidFill>
                  <a:schemeClr val="tx1"/>
                </a:solidFill>
              </a:rPr>
              <a:t>+</a:t>
            </a:r>
          </a:p>
        </p:txBody>
      </p:sp>
      <p:cxnSp>
        <p:nvCxnSpPr>
          <p:cNvPr id="128" name="コネクタ: カギ線 127">
            <a:extLst>
              <a:ext uri="{FF2B5EF4-FFF2-40B4-BE49-F238E27FC236}">
                <a16:creationId xmlns:a16="http://schemas.microsoft.com/office/drawing/2014/main" id="{31EC6880-CDC1-4275-AEBF-C9EB30DE649F}"/>
              </a:ext>
            </a:extLst>
          </p:cNvPr>
          <p:cNvCxnSpPr>
            <a:cxnSpLocks/>
            <a:stCxn id="120" idx="3"/>
            <a:endCxn id="124" idx="1"/>
          </p:cNvCxnSpPr>
          <p:nvPr/>
        </p:nvCxnSpPr>
        <p:spPr>
          <a:xfrm>
            <a:off x="7582964" y="1105511"/>
            <a:ext cx="1174551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コネクタ: カギ線 130">
            <a:extLst>
              <a:ext uri="{FF2B5EF4-FFF2-40B4-BE49-F238E27FC236}">
                <a16:creationId xmlns:a16="http://schemas.microsoft.com/office/drawing/2014/main" id="{69381D27-9ED7-41FC-833E-34CFC32C593E}"/>
              </a:ext>
            </a:extLst>
          </p:cNvPr>
          <p:cNvCxnSpPr>
            <a:cxnSpLocks/>
            <a:stCxn id="124" idx="3"/>
            <a:endCxn id="125" idx="1"/>
          </p:cNvCxnSpPr>
          <p:nvPr/>
        </p:nvCxnSpPr>
        <p:spPr>
          <a:xfrm>
            <a:off x="9671915" y="1118211"/>
            <a:ext cx="288111" cy="674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コネクタ: カギ線 133">
            <a:extLst>
              <a:ext uri="{FF2B5EF4-FFF2-40B4-BE49-F238E27FC236}">
                <a16:creationId xmlns:a16="http://schemas.microsoft.com/office/drawing/2014/main" id="{90D101AC-A420-4102-8F98-561E8DB81E77}"/>
              </a:ext>
            </a:extLst>
          </p:cNvPr>
          <p:cNvCxnSpPr>
            <a:cxnSpLocks/>
            <a:stCxn id="125" idx="3"/>
            <a:endCxn id="126" idx="1"/>
          </p:cNvCxnSpPr>
          <p:nvPr/>
        </p:nvCxnSpPr>
        <p:spPr>
          <a:xfrm>
            <a:off x="10874426" y="1124951"/>
            <a:ext cx="279476" cy="127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楕円 14">
            <a:extLst>
              <a:ext uri="{FF2B5EF4-FFF2-40B4-BE49-F238E27FC236}">
                <a16:creationId xmlns:a16="http://schemas.microsoft.com/office/drawing/2014/main" id="{77E2A994-533D-4AAE-95FA-501FAEA83DD5}"/>
              </a:ext>
            </a:extLst>
          </p:cNvPr>
          <p:cNvSpPr/>
          <p:nvPr/>
        </p:nvSpPr>
        <p:spPr>
          <a:xfrm>
            <a:off x="1885361" y="4244467"/>
            <a:ext cx="11880651" cy="211670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432D77F-CF0A-448B-BC11-2EFA768DB51D}"/>
              </a:ext>
            </a:extLst>
          </p:cNvPr>
          <p:cNvSpPr txBox="1"/>
          <p:nvPr/>
        </p:nvSpPr>
        <p:spPr>
          <a:xfrm>
            <a:off x="1127962" y="4468305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認可が取れてから</a:t>
            </a:r>
          </a:p>
        </p:txBody>
      </p:sp>
      <p:sp>
        <p:nvSpPr>
          <p:cNvPr id="73" name="テキスト ボックス 72">
            <a:extLst>
              <a:ext uri="{FF2B5EF4-FFF2-40B4-BE49-F238E27FC236}">
                <a16:creationId xmlns:a16="http://schemas.microsoft.com/office/drawing/2014/main" id="{EB53057A-69BF-44D1-93F9-61F75EFA5568}"/>
              </a:ext>
            </a:extLst>
          </p:cNvPr>
          <p:cNvSpPr txBox="1"/>
          <p:nvPr/>
        </p:nvSpPr>
        <p:spPr>
          <a:xfrm>
            <a:off x="7926165" y="2672310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培養期</a:t>
            </a:r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5FCAEC11-0602-4C23-9A6A-DD314B5DFFA0}"/>
              </a:ext>
            </a:extLst>
          </p:cNvPr>
          <p:cNvSpPr txBox="1"/>
          <p:nvPr/>
        </p:nvSpPr>
        <p:spPr>
          <a:xfrm>
            <a:off x="5994285" y="859290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６カ月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5065FFD6-4C9C-4CAE-AC75-D30E66EF52A9}"/>
              </a:ext>
            </a:extLst>
          </p:cNvPr>
          <p:cNvSpPr txBox="1"/>
          <p:nvPr/>
        </p:nvSpPr>
        <p:spPr>
          <a:xfrm>
            <a:off x="7834466" y="859290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６カ月</a:t>
            </a:r>
          </a:p>
        </p:txBody>
      </p:sp>
      <p:sp>
        <p:nvSpPr>
          <p:cNvPr id="79" name="テキスト ボックス 78">
            <a:extLst>
              <a:ext uri="{FF2B5EF4-FFF2-40B4-BE49-F238E27FC236}">
                <a16:creationId xmlns:a16="http://schemas.microsoft.com/office/drawing/2014/main" id="{E500137A-1230-46B8-908B-145A37D6E4CF}"/>
              </a:ext>
            </a:extLst>
          </p:cNvPr>
          <p:cNvSpPr txBox="1"/>
          <p:nvPr/>
        </p:nvSpPr>
        <p:spPr>
          <a:xfrm>
            <a:off x="9514042" y="859290"/>
            <a:ext cx="5693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/>
              <a:t>６カ月</a:t>
            </a:r>
          </a:p>
        </p:txBody>
      </p:sp>
      <p:sp>
        <p:nvSpPr>
          <p:cNvPr id="80" name="テキスト ボックス 79">
            <a:extLst>
              <a:ext uri="{FF2B5EF4-FFF2-40B4-BE49-F238E27FC236}">
                <a16:creationId xmlns:a16="http://schemas.microsoft.com/office/drawing/2014/main" id="{DF921F50-3AA3-44A1-BBDA-B2EBF8DE4DF0}"/>
              </a:ext>
            </a:extLst>
          </p:cNvPr>
          <p:cNvSpPr txBox="1"/>
          <p:nvPr/>
        </p:nvSpPr>
        <p:spPr>
          <a:xfrm>
            <a:off x="10729829" y="859290"/>
            <a:ext cx="56938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/>
              <a:t>６カ月</a:t>
            </a:r>
          </a:p>
        </p:txBody>
      </p:sp>
      <p:sp>
        <p:nvSpPr>
          <p:cNvPr id="9" name="矢印: 左右 8">
            <a:extLst>
              <a:ext uri="{FF2B5EF4-FFF2-40B4-BE49-F238E27FC236}">
                <a16:creationId xmlns:a16="http://schemas.microsoft.com/office/drawing/2014/main" id="{730F770F-188A-476D-9276-FF3EB6E6D0BB}"/>
              </a:ext>
            </a:extLst>
          </p:cNvPr>
          <p:cNvSpPr/>
          <p:nvPr/>
        </p:nvSpPr>
        <p:spPr>
          <a:xfrm>
            <a:off x="4843692" y="2133601"/>
            <a:ext cx="3890529" cy="1143002"/>
          </a:xfrm>
          <a:prstGeom prst="left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クーリングオフの対象１</a:t>
            </a:r>
          </a:p>
        </p:txBody>
      </p:sp>
      <p:sp>
        <p:nvSpPr>
          <p:cNvPr id="74" name="矢印: 左右 73">
            <a:extLst>
              <a:ext uri="{FF2B5EF4-FFF2-40B4-BE49-F238E27FC236}">
                <a16:creationId xmlns:a16="http://schemas.microsoft.com/office/drawing/2014/main" id="{19EF45E5-6EB2-4C47-AB3A-AEE05C0A0E7F}"/>
              </a:ext>
            </a:extLst>
          </p:cNvPr>
          <p:cNvSpPr/>
          <p:nvPr/>
        </p:nvSpPr>
        <p:spPr>
          <a:xfrm>
            <a:off x="8828342" y="3634421"/>
            <a:ext cx="2086506" cy="1143002"/>
          </a:xfrm>
          <a:prstGeom prst="leftRightArrow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>
                <a:solidFill>
                  <a:schemeClr val="tx1"/>
                </a:solidFill>
              </a:rPr>
              <a:t>クーリングオフの対象２</a:t>
            </a:r>
          </a:p>
        </p:txBody>
      </p:sp>
    </p:spTree>
    <p:extLst>
      <p:ext uri="{BB962C8B-B14F-4D97-AF65-F5344CB8AC3E}">
        <p14:creationId xmlns:p14="http://schemas.microsoft.com/office/powerpoint/2010/main" val="2116704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8AFAF2-D2A0-42C6-AF2D-F0DB3EDEE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治療に関して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9AB833F-9B12-406D-86D1-B7C48FD89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ja-JP" altLang="en-US" dirty="0"/>
              <a:t>保険診療</a:t>
            </a:r>
            <a:r>
              <a:rPr lang="ja-JP" altLang="en-US" dirty="0"/>
              <a:t>：</a:t>
            </a:r>
            <a:r>
              <a:rPr kumimoji="1" lang="ja-JP" altLang="en-US" dirty="0"/>
              <a:t>保険診療については診療報酬計算に基づく</a:t>
            </a:r>
            <a:endParaRPr kumimoji="1" lang="en-US" altLang="ja-JP" dirty="0"/>
          </a:p>
          <a:p>
            <a:r>
              <a:rPr lang="ja-JP" altLang="en-US" dirty="0"/>
              <a:t>自費診療：診察上必要な状態の患者様へのご案内となります。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/>
              <a:t>①母乳幹細胞上清治療</a:t>
            </a:r>
            <a:r>
              <a:rPr kumimoji="1" lang="en-US" altLang="ja-JP" dirty="0"/>
              <a:t>(</a:t>
            </a:r>
            <a:r>
              <a:rPr lang="ja-JP" altLang="en-US" dirty="0"/>
              <a:t>他</a:t>
            </a:r>
            <a:r>
              <a:rPr kumimoji="1" lang="ja-JP" altLang="en-US" dirty="0"/>
              <a:t>家</a:t>
            </a:r>
            <a:r>
              <a:rPr kumimoji="1" lang="en-US" altLang="ja-JP" dirty="0"/>
              <a:t>)</a:t>
            </a:r>
            <a:r>
              <a:rPr kumimoji="1" lang="ja-JP" altLang="en-US" dirty="0"/>
              <a:t>：</a:t>
            </a:r>
            <a:r>
              <a:rPr kumimoji="1" lang="en-US" altLang="ja-JP" dirty="0"/>
              <a:t>1</a:t>
            </a:r>
            <a:r>
              <a:rPr kumimoji="1" lang="ja-JP" altLang="en-US" dirty="0"/>
              <a:t>部位</a:t>
            </a:r>
            <a:r>
              <a:rPr kumimoji="1" lang="en-US" altLang="ja-JP" dirty="0"/>
              <a:t>200000</a:t>
            </a:r>
            <a:r>
              <a:rPr kumimoji="1" lang="ja-JP" altLang="en-US" dirty="0"/>
              <a:t>円</a:t>
            </a:r>
            <a:r>
              <a:rPr kumimoji="1" lang="en-US" altLang="ja-JP" dirty="0"/>
              <a:t>/</a:t>
            </a:r>
            <a:r>
              <a:rPr kumimoji="1" lang="ja-JP" altLang="en-US" dirty="0"/>
              <a:t>回</a:t>
            </a:r>
            <a:r>
              <a:rPr kumimoji="1" lang="en-US" altLang="ja-JP" dirty="0"/>
              <a:t>(</a:t>
            </a:r>
            <a:r>
              <a:rPr lang="ja-JP" altLang="en-US" b="1" u="sng" dirty="0"/>
              <a:t>顔</a:t>
            </a:r>
            <a:r>
              <a:rPr lang="en-US" altLang="ja-JP" b="1" u="sng" dirty="0"/>
              <a:t>or</a:t>
            </a:r>
            <a:r>
              <a:rPr lang="ja-JP" altLang="en-US" b="1" u="sng" dirty="0"/>
              <a:t>点滴</a:t>
            </a:r>
            <a:r>
              <a:rPr kumimoji="1" lang="en-US" altLang="ja-JP" dirty="0"/>
              <a:t>)</a:t>
            </a:r>
            <a:r>
              <a:rPr kumimoji="1" lang="ja-JP" altLang="en-US" dirty="0"/>
              <a:t>　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②月経血幹細胞上清</a:t>
            </a:r>
            <a:r>
              <a:rPr lang="en-US" altLang="ja-JP" dirty="0"/>
              <a:t>(</a:t>
            </a:r>
            <a:r>
              <a:rPr lang="ja-JP" altLang="en-US" dirty="0"/>
              <a:t>自家</a:t>
            </a:r>
            <a:r>
              <a:rPr lang="en-US" altLang="ja-JP" dirty="0"/>
              <a:t>)</a:t>
            </a:r>
            <a:r>
              <a:rPr lang="ja-JP" altLang="en-US" dirty="0"/>
              <a:t>　：</a:t>
            </a:r>
            <a:r>
              <a:rPr lang="en-US" altLang="ja-JP" dirty="0"/>
              <a:t>1</a:t>
            </a:r>
            <a:r>
              <a:rPr lang="ja-JP" altLang="en-US" dirty="0"/>
              <a:t>部位</a:t>
            </a:r>
            <a:r>
              <a:rPr lang="en-US" altLang="ja-JP" dirty="0"/>
              <a:t>1200000</a:t>
            </a:r>
            <a:r>
              <a:rPr lang="ja-JP" altLang="en-US" dirty="0"/>
              <a:t>円</a:t>
            </a:r>
            <a:r>
              <a:rPr lang="en-US" altLang="ja-JP" dirty="0"/>
              <a:t>/2</a:t>
            </a:r>
            <a:r>
              <a:rPr lang="ja-JP" altLang="en-US" dirty="0"/>
              <a:t>回</a:t>
            </a:r>
            <a:r>
              <a:rPr lang="en-US" altLang="ja-JP" dirty="0"/>
              <a:t>(</a:t>
            </a:r>
            <a:r>
              <a:rPr lang="en-US" altLang="ja-JP" dirty="0">
                <a:solidFill>
                  <a:srgbClr val="FF0000"/>
                </a:solidFill>
              </a:rPr>
              <a:t>1</a:t>
            </a:r>
            <a:r>
              <a:rPr lang="ja-JP" altLang="en-US" dirty="0">
                <a:solidFill>
                  <a:srgbClr val="FF0000"/>
                </a:solidFill>
              </a:rPr>
              <a:t>回でも</a:t>
            </a:r>
            <a:r>
              <a:rPr lang="en-US" altLang="ja-JP" dirty="0">
                <a:solidFill>
                  <a:srgbClr val="FF0000"/>
                </a:solidFill>
              </a:rPr>
              <a:t>2</a:t>
            </a:r>
            <a:r>
              <a:rPr lang="ja-JP" altLang="en-US" dirty="0">
                <a:solidFill>
                  <a:srgbClr val="FF0000"/>
                </a:solidFill>
              </a:rPr>
              <a:t>回でも同様の金額となります。</a:t>
            </a:r>
            <a:r>
              <a:rPr lang="en-US" altLang="ja-JP" dirty="0"/>
              <a:t>1</a:t>
            </a:r>
            <a:r>
              <a:rPr lang="ja-JP" altLang="en-US" dirty="0"/>
              <a:t>クール</a:t>
            </a:r>
            <a:r>
              <a:rPr lang="en-US" altLang="ja-JP" dirty="0"/>
              <a:t>2</a:t>
            </a:r>
            <a:r>
              <a:rPr lang="ja-JP" altLang="en-US" dirty="0"/>
              <a:t>回：</a:t>
            </a:r>
            <a:r>
              <a:rPr lang="en-US" altLang="ja-JP" dirty="0"/>
              <a:t>3</a:t>
            </a:r>
            <a:r>
              <a:rPr lang="ja-JP" altLang="en-US" dirty="0"/>
              <a:t>ヶ月毎。</a:t>
            </a:r>
            <a:r>
              <a:rPr lang="ja-JP" altLang="en-US" b="1" u="sng" dirty="0"/>
              <a:t>顔</a:t>
            </a:r>
            <a:r>
              <a:rPr lang="en-US" altLang="ja-JP" b="1" u="sng" dirty="0"/>
              <a:t>or</a:t>
            </a:r>
            <a:r>
              <a:rPr lang="ja-JP" altLang="en-US" b="1" u="sng" dirty="0"/>
              <a:t>点滴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</a:rPr>
              <a:t>③脂肪由来幹細胞治療</a:t>
            </a:r>
            <a:r>
              <a:rPr kumimoji="1" lang="en-US" altLang="ja-JP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</a:rPr>
              <a:t>自家・顔限定</a:t>
            </a:r>
            <a:r>
              <a:rPr kumimoji="1" lang="en-US" altLang="ja-JP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kumimoji="1" lang="ja-JP" altLang="en-US" b="1" dirty="0">
                <a:solidFill>
                  <a:schemeClr val="accent1">
                    <a:lumMod val="75000"/>
                  </a:schemeClr>
                </a:solidFill>
              </a:rPr>
              <a:t>認可後。</a:t>
            </a:r>
            <a:r>
              <a:rPr kumimoji="1" lang="ja-JP" altLang="en-US" dirty="0">
                <a:solidFill>
                  <a:schemeClr val="accent1">
                    <a:lumMod val="75000"/>
                  </a:schemeClr>
                </a:solidFill>
              </a:rPr>
              <a:t>現在は対応不可</a:t>
            </a:r>
            <a:endParaRPr kumimoji="1" lang="en-US" altLang="ja-JP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ja-JP" altLang="en-US" dirty="0">
                <a:solidFill>
                  <a:schemeClr val="accent1">
                    <a:lumMod val="75000"/>
                  </a:schemeClr>
                </a:solidFill>
              </a:rPr>
              <a:t>④</a:t>
            </a:r>
            <a:r>
              <a:rPr lang="en-US" altLang="ja-JP" dirty="0">
                <a:solidFill>
                  <a:schemeClr val="accent1">
                    <a:lumMod val="75000"/>
                  </a:schemeClr>
                </a:solidFill>
              </a:rPr>
              <a:t>PRP</a:t>
            </a:r>
            <a:r>
              <a:rPr lang="ja-JP" altLang="en-US" dirty="0">
                <a:solidFill>
                  <a:schemeClr val="accent1">
                    <a:lumMod val="75000"/>
                  </a:schemeClr>
                </a:solidFill>
              </a:rPr>
              <a:t>治療</a:t>
            </a:r>
            <a:r>
              <a:rPr lang="en-US" altLang="ja-JP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ja-JP" altLang="en-US" dirty="0">
                <a:solidFill>
                  <a:schemeClr val="accent1">
                    <a:lumMod val="75000"/>
                  </a:schemeClr>
                </a:solidFill>
              </a:rPr>
              <a:t>自家・顔限定</a:t>
            </a:r>
            <a:r>
              <a:rPr lang="en-US" altLang="ja-JP" dirty="0">
                <a:solidFill>
                  <a:schemeClr val="accent1">
                    <a:lumMod val="75000"/>
                  </a:schemeClr>
                </a:solidFill>
              </a:rPr>
              <a:t>)</a:t>
            </a:r>
            <a:r>
              <a:rPr lang="ja-JP" altLang="en-US" dirty="0">
                <a:solidFill>
                  <a:schemeClr val="accent1">
                    <a:lumMod val="75000"/>
                  </a:schemeClr>
                </a:solidFill>
              </a:rPr>
              <a:t>→</a:t>
            </a:r>
            <a:r>
              <a:rPr lang="ja-JP" altLang="en-US" b="1" dirty="0">
                <a:solidFill>
                  <a:schemeClr val="accent1">
                    <a:lumMod val="75000"/>
                  </a:schemeClr>
                </a:solidFill>
              </a:rPr>
              <a:t>認可後。</a:t>
            </a:r>
            <a:r>
              <a:rPr lang="ja-JP" altLang="en-US" dirty="0">
                <a:solidFill>
                  <a:schemeClr val="accent1">
                    <a:lumMod val="75000"/>
                  </a:schemeClr>
                </a:solidFill>
              </a:rPr>
              <a:t>現在は対応不可。</a:t>
            </a:r>
            <a:endParaRPr kumimoji="1" lang="en-US" altLang="ja-JP" dirty="0"/>
          </a:p>
          <a:p>
            <a:pPr marL="0" indent="0">
              <a:buNone/>
            </a:pPr>
            <a:r>
              <a:rPr kumimoji="1" lang="en-US" altLang="ja-JP" dirty="0"/>
              <a:t>※</a:t>
            </a:r>
            <a:r>
              <a:rPr lang="ja-JP" altLang="en-US" dirty="0"/>
              <a:t>②</a:t>
            </a:r>
            <a:r>
              <a:rPr kumimoji="1" lang="ja-JP" altLang="en-US" dirty="0"/>
              <a:t>③に関して、投与目的での細胞保管については保管料</a:t>
            </a:r>
            <a:r>
              <a:rPr kumimoji="1" lang="en-US" altLang="ja-JP" dirty="0"/>
              <a:t>10</a:t>
            </a:r>
            <a:r>
              <a:rPr kumimoji="1" lang="ja-JP" altLang="en-US" dirty="0"/>
              <a:t>万</a:t>
            </a:r>
            <a:r>
              <a:rPr kumimoji="1" lang="en-US" altLang="ja-JP" dirty="0"/>
              <a:t>/</a:t>
            </a:r>
            <a:r>
              <a:rPr kumimoji="1" lang="ja-JP" altLang="en-US" dirty="0"/>
              <a:t>年必要</a:t>
            </a:r>
            <a:r>
              <a:rPr kumimoji="1" lang="en-US" altLang="ja-JP" dirty="0"/>
              <a:t>(</a:t>
            </a:r>
            <a:r>
              <a:rPr kumimoji="1" lang="ja-JP" altLang="en-US" dirty="0"/>
              <a:t>培養開始から</a:t>
            </a:r>
            <a:r>
              <a:rPr kumimoji="1" lang="en-US" altLang="ja-JP" dirty="0"/>
              <a:t>1</a:t>
            </a:r>
            <a:r>
              <a:rPr kumimoji="1" lang="ja-JP" altLang="en-US" dirty="0"/>
              <a:t>年目以降</a:t>
            </a:r>
            <a:r>
              <a:rPr kumimoji="1" lang="en-US" altLang="ja-JP" dirty="0"/>
              <a:t>)</a:t>
            </a:r>
          </a:p>
          <a:p>
            <a:pPr marL="0" indent="0">
              <a:buNone/>
            </a:pPr>
            <a:r>
              <a:rPr lang="ja-JP" altLang="en-US" dirty="0"/>
              <a:t>⑤プラセンタ製剤</a:t>
            </a:r>
            <a:r>
              <a:rPr lang="en-US" altLang="ja-JP" dirty="0"/>
              <a:t>(</a:t>
            </a:r>
            <a:r>
              <a:rPr lang="ja-JP" altLang="en-US" dirty="0"/>
              <a:t>筋注</a:t>
            </a:r>
            <a:r>
              <a:rPr lang="en-US" altLang="ja-JP" dirty="0"/>
              <a:t>)</a:t>
            </a:r>
            <a:r>
              <a:rPr lang="ja-JP" altLang="en-US" dirty="0"/>
              <a:t>：</a:t>
            </a:r>
            <a:r>
              <a:rPr lang="en-US" altLang="ja-JP" dirty="0"/>
              <a:t>1A2000</a:t>
            </a:r>
            <a:r>
              <a:rPr lang="ja-JP" altLang="en-US" dirty="0"/>
              <a:t>円</a:t>
            </a:r>
            <a:r>
              <a:rPr lang="en-US" altLang="ja-JP" dirty="0"/>
              <a:t>/</a:t>
            </a:r>
            <a:r>
              <a:rPr lang="ja-JP" altLang="en-US" dirty="0"/>
              <a:t>回</a:t>
            </a:r>
            <a:r>
              <a:rPr lang="en-US" altLang="ja-JP" dirty="0"/>
              <a:t>(</a:t>
            </a:r>
            <a:r>
              <a:rPr lang="ja-JP" altLang="en-US" dirty="0"/>
              <a:t>筋注</a:t>
            </a:r>
            <a:r>
              <a:rPr lang="en-US" altLang="ja-JP" dirty="0"/>
              <a:t>)</a:t>
            </a:r>
            <a:r>
              <a:rPr lang="ja-JP" altLang="en-US" dirty="0"/>
              <a:t>　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⑥</a:t>
            </a:r>
            <a:r>
              <a:rPr lang="en-US" altLang="ja-JP" dirty="0" err="1"/>
              <a:t>ULTRAcelQ</a:t>
            </a:r>
            <a:r>
              <a:rPr lang="en-US" altLang="ja-JP" dirty="0"/>
              <a:t>+(</a:t>
            </a:r>
            <a:r>
              <a:rPr lang="ja-JP" altLang="en-US" dirty="0"/>
              <a:t>たるみ対策</a:t>
            </a:r>
            <a:r>
              <a:rPr lang="en-US" altLang="ja-JP" dirty="0"/>
              <a:t>)</a:t>
            </a:r>
            <a:r>
              <a:rPr lang="ja-JP" altLang="en-US" dirty="0"/>
              <a:t>：顔全体</a:t>
            </a:r>
            <a:r>
              <a:rPr lang="en-US" altLang="ja-JP" dirty="0"/>
              <a:t>10</a:t>
            </a:r>
            <a:r>
              <a:rPr lang="ja-JP" altLang="en-US" dirty="0"/>
              <a:t>万</a:t>
            </a:r>
            <a:r>
              <a:rPr lang="en-US" altLang="ja-JP" dirty="0"/>
              <a:t>/</a:t>
            </a:r>
            <a:r>
              <a:rPr lang="ja-JP" altLang="en-US" dirty="0"/>
              <a:t>回</a:t>
            </a:r>
            <a:r>
              <a:rPr lang="en-US" altLang="ja-JP" dirty="0"/>
              <a:t> 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0D29E70-E15F-479A-B6A4-F59AF2ADE7E9}"/>
              </a:ext>
            </a:extLst>
          </p:cNvPr>
          <p:cNvSpPr/>
          <p:nvPr/>
        </p:nvSpPr>
        <p:spPr>
          <a:xfrm>
            <a:off x="2312528" y="6139737"/>
            <a:ext cx="5104282" cy="344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ja-JP" dirty="0">
                <a:solidFill>
                  <a:prstClr val="black"/>
                </a:solidFill>
              </a:rPr>
              <a:t>※</a:t>
            </a:r>
            <a:r>
              <a:rPr lang="ja-JP" altLang="en-US" dirty="0">
                <a:solidFill>
                  <a:prstClr val="black"/>
                </a:solidFill>
              </a:rPr>
              <a:t>プラズマ</a:t>
            </a:r>
            <a:r>
              <a:rPr lang="en-US" altLang="ja-JP" dirty="0">
                <a:solidFill>
                  <a:prstClr val="black"/>
                </a:solidFill>
              </a:rPr>
              <a:t>BT</a:t>
            </a:r>
            <a:r>
              <a:rPr lang="ja-JP" altLang="en-US" dirty="0">
                <a:solidFill>
                  <a:prstClr val="black"/>
                </a:solidFill>
              </a:rPr>
              <a:t>単独治療は施行しておりません。</a:t>
            </a:r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5" name="図 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76D226FD-C8AE-4791-83AC-0315B9AD8F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9472" y="6139737"/>
            <a:ext cx="2123326" cy="658318"/>
          </a:xfrm>
          <a:prstGeom prst="rect">
            <a:avLst/>
          </a:prstGeom>
          <a:solidFill>
            <a:srgbClr val="FFCCCC">
              <a:alpha val="33000"/>
            </a:srgbClr>
          </a:solidFill>
        </p:spPr>
      </p:pic>
    </p:spTree>
    <p:extLst>
      <p:ext uri="{BB962C8B-B14F-4D97-AF65-F5344CB8AC3E}">
        <p14:creationId xmlns:p14="http://schemas.microsoft.com/office/powerpoint/2010/main" val="2907078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3520E9-A882-4632-8DC2-BCB04D68F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検査に関して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91E8D50-0D0F-4396-9AB8-AEBE1B5A16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kumimoji="1" lang="ja-JP" altLang="en-US" dirty="0"/>
              <a:t>①卵巣機能検査</a:t>
            </a: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/>
              <a:t>②</a:t>
            </a:r>
            <a:r>
              <a:rPr kumimoji="1" lang="ja-JP" altLang="en-US" dirty="0"/>
              <a:t>子宮頸がん検診</a:t>
            </a:r>
            <a:r>
              <a:rPr kumimoji="1" lang="en-US" altLang="ja-JP" dirty="0"/>
              <a:t>(2020</a:t>
            </a:r>
            <a:r>
              <a:rPr kumimoji="1" lang="ja-JP" altLang="en-US" dirty="0"/>
              <a:t>年</a:t>
            </a:r>
            <a:r>
              <a:rPr lang="en-US" altLang="ja-JP" dirty="0"/>
              <a:t>4</a:t>
            </a:r>
            <a:r>
              <a:rPr kumimoji="1" lang="ja-JP" altLang="en-US" dirty="0"/>
              <a:t>月中旬～予定</a:t>
            </a:r>
            <a:r>
              <a:rPr kumimoji="1" lang="en-US" altLang="ja-JP" dirty="0"/>
              <a:t>)</a:t>
            </a:r>
          </a:p>
          <a:p>
            <a:pPr marL="0" indent="0">
              <a:buNone/>
            </a:pPr>
            <a:r>
              <a:rPr lang="ja-JP" altLang="en-US" dirty="0"/>
              <a:t>③ </a:t>
            </a:r>
            <a:r>
              <a:rPr lang="en-US" altLang="ja-JP" dirty="0"/>
              <a:t>HPV</a:t>
            </a:r>
            <a:r>
              <a:rPr lang="ja-JP" altLang="en-US" dirty="0"/>
              <a:t>検査</a:t>
            </a:r>
            <a:r>
              <a:rPr lang="en-US" altLang="ja-JP" dirty="0"/>
              <a:t>(</a:t>
            </a:r>
            <a:r>
              <a:rPr lang="ja-JP" altLang="en-US" dirty="0"/>
              <a:t>ハイリスク</a:t>
            </a:r>
            <a:r>
              <a:rPr lang="en-US" altLang="ja-JP" dirty="0"/>
              <a:t>HPV</a:t>
            </a:r>
            <a:r>
              <a:rPr lang="ja-JP" altLang="en-US" dirty="0"/>
              <a:t>一括検査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r>
              <a:rPr lang="ja-JP" altLang="en-US" dirty="0"/>
              <a:t>④感染症検査</a:t>
            </a:r>
            <a:endParaRPr lang="en-US" altLang="ja-JP" dirty="0"/>
          </a:p>
          <a:p>
            <a:r>
              <a:rPr kumimoji="1" lang="ja-JP" altLang="en-US" dirty="0"/>
              <a:t>一般感染症</a:t>
            </a:r>
            <a:r>
              <a:rPr lang="en-US" altLang="ja-JP" dirty="0"/>
              <a:t>(</a:t>
            </a:r>
            <a:r>
              <a:rPr lang="ja-JP" altLang="en-US" dirty="0"/>
              <a:t>採血検査</a:t>
            </a:r>
            <a:r>
              <a:rPr lang="en-US" altLang="ja-JP" dirty="0"/>
              <a:t>)</a:t>
            </a:r>
            <a:r>
              <a:rPr kumimoji="1" lang="ja-JP" altLang="en-US" dirty="0"/>
              <a:t>：</a:t>
            </a:r>
            <a:r>
              <a:rPr kumimoji="1" lang="en-US" altLang="ja-JP" dirty="0"/>
              <a:t>HBsAg, </a:t>
            </a:r>
            <a:r>
              <a:rPr kumimoji="1" lang="en-US" altLang="ja-JP" dirty="0" err="1"/>
              <a:t>HCVAb</a:t>
            </a:r>
            <a:r>
              <a:rPr kumimoji="1" lang="en-US" altLang="ja-JP" dirty="0"/>
              <a:t>, HIV, RPR, </a:t>
            </a:r>
            <a:r>
              <a:rPr lang="en-US" altLang="ja-JP" dirty="0"/>
              <a:t>TPLA</a:t>
            </a:r>
          </a:p>
          <a:p>
            <a:r>
              <a:rPr lang="ja-JP" altLang="en-US" dirty="0"/>
              <a:t>妊娠前チェック</a:t>
            </a:r>
            <a:r>
              <a:rPr lang="en-US" altLang="ja-JP" dirty="0"/>
              <a:t>(</a:t>
            </a:r>
            <a:r>
              <a:rPr lang="ja-JP" altLang="en-US" dirty="0"/>
              <a:t>採血検査</a:t>
            </a:r>
            <a:r>
              <a:rPr lang="en-US" altLang="ja-JP" dirty="0"/>
              <a:t>)</a:t>
            </a:r>
            <a:r>
              <a:rPr lang="ja-JP" altLang="en-US" dirty="0"/>
              <a:t>：風疹</a:t>
            </a:r>
            <a:r>
              <a:rPr lang="en-US" altLang="ja-JP" dirty="0"/>
              <a:t>, </a:t>
            </a:r>
            <a:r>
              <a:rPr lang="ja-JP" altLang="en-US" dirty="0"/>
              <a:t>水痘</a:t>
            </a:r>
            <a:r>
              <a:rPr lang="en-US" altLang="ja-JP" dirty="0"/>
              <a:t>, </a:t>
            </a:r>
            <a:r>
              <a:rPr lang="ja-JP" altLang="en-US" dirty="0"/>
              <a:t>麻疹</a:t>
            </a:r>
            <a:endParaRPr lang="en-US" altLang="ja-JP" dirty="0"/>
          </a:p>
          <a:p>
            <a:r>
              <a:rPr kumimoji="1" lang="ja-JP" altLang="en-US" dirty="0"/>
              <a:t>性感染症検査</a:t>
            </a:r>
            <a:r>
              <a:rPr kumimoji="1" lang="en-US" altLang="ja-JP" dirty="0"/>
              <a:t>-1(</a:t>
            </a:r>
            <a:r>
              <a:rPr lang="ja-JP" altLang="en-US" dirty="0"/>
              <a:t>膣分泌物検査</a:t>
            </a:r>
            <a:r>
              <a:rPr lang="en-US" altLang="ja-JP" dirty="0"/>
              <a:t>)</a:t>
            </a:r>
            <a:r>
              <a:rPr lang="ja-JP" altLang="en-US" dirty="0"/>
              <a:t>：クラミジア</a:t>
            </a:r>
            <a:r>
              <a:rPr lang="en-US" altLang="ja-JP" dirty="0"/>
              <a:t>, </a:t>
            </a:r>
            <a:r>
              <a:rPr lang="ja-JP" altLang="en-US" dirty="0"/>
              <a:t>淋菌</a:t>
            </a:r>
            <a:r>
              <a:rPr lang="en-US" altLang="ja-JP" dirty="0"/>
              <a:t> , </a:t>
            </a:r>
            <a:r>
              <a:rPr lang="ja-JP" altLang="en-US" dirty="0"/>
              <a:t>ウレアプラズマ</a:t>
            </a:r>
            <a:r>
              <a:rPr lang="en-US" altLang="ja-JP" dirty="0"/>
              <a:t>, </a:t>
            </a:r>
            <a:r>
              <a:rPr lang="ja-JP" altLang="en-US" dirty="0"/>
              <a:t>マイコプラズマ</a:t>
            </a:r>
            <a:r>
              <a:rPr lang="en-US" altLang="ja-JP" dirty="0"/>
              <a:t>, </a:t>
            </a:r>
            <a:r>
              <a:rPr lang="ja-JP" altLang="en-US" dirty="0"/>
              <a:t>トリコモナス</a:t>
            </a:r>
            <a:r>
              <a:rPr lang="en-US" altLang="ja-JP" dirty="0"/>
              <a:t>, </a:t>
            </a:r>
            <a:r>
              <a:rPr lang="ja-JP" altLang="en-US" dirty="0"/>
              <a:t>カンジタ</a:t>
            </a:r>
            <a:endParaRPr lang="en-US" altLang="ja-JP" dirty="0"/>
          </a:p>
          <a:p>
            <a:r>
              <a:rPr lang="ja-JP" altLang="en-US" dirty="0"/>
              <a:t>性感染症検査</a:t>
            </a:r>
            <a:r>
              <a:rPr lang="en-US" altLang="ja-JP" dirty="0"/>
              <a:t>-2(</a:t>
            </a:r>
            <a:r>
              <a:rPr lang="ja-JP" altLang="en-US" dirty="0"/>
              <a:t>咽頭うがい液</a:t>
            </a:r>
            <a:r>
              <a:rPr lang="en-US" altLang="ja-JP" dirty="0"/>
              <a:t>)</a:t>
            </a:r>
            <a:r>
              <a:rPr lang="ja-JP" altLang="en-US" dirty="0"/>
              <a:t>：淋菌</a:t>
            </a:r>
            <a:r>
              <a:rPr lang="en-US" altLang="ja-JP" dirty="0"/>
              <a:t>, </a:t>
            </a:r>
            <a:r>
              <a:rPr lang="ja-JP" altLang="en-US" dirty="0"/>
              <a:t>クラミジア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⑤一般採血</a:t>
            </a:r>
            <a:r>
              <a:rPr lang="en-US" altLang="ja-JP" dirty="0"/>
              <a:t>(</a:t>
            </a:r>
            <a:r>
              <a:rPr lang="ja-JP" altLang="en-US" dirty="0"/>
              <a:t>血算・生化</a:t>
            </a:r>
            <a:r>
              <a:rPr lang="en-US" altLang="ja-JP" dirty="0"/>
              <a:t>)</a:t>
            </a:r>
          </a:p>
          <a:p>
            <a:pPr marL="0" indent="0">
              <a:buNone/>
            </a:pPr>
            <a:r>
              <a:rPr lang="ja-JP" altLang="en-US" sz="1800" dirty="0"/>
              <a:t>　　　　　</a:t>
            </a:r>
            <a:endParaRPr kumimoji="1" lang="ja-JP" altLang="en-US" dirty="0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52F74FF2-34E3-4BA1-B464-ABB7F0720030}"/>
              </a:ext>
            </a:extLst>
          </p:cNvPr>
          <p:cNvSpPr/>
          <p:nvPr/>
        </p:nvSpPr>
        <p:spPr>
          <a:xfrm>
            <a:off x="2536646" y="5967575"/>
            <a:ext cx="4339650" cy="3443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US" altLang="ja-JP" dirty="0">
                <a:solidFill>
                  <a:prstClr val="black"/>
                </a:solidFill>
              </a:rPr>
              <a:t>※</a:t>
            </a:r>
            <a:r>
              <a:rPr lang="ja-JP" altLang="en-US" dirty="0">
                <a:solidFill>
                  <a:prstClr val="black"/>
                </a:solidFill>
              </a:rPr>
              <a:t>ワクチン接種は施行しておりません。</a:t>
            </a:r>
            <a:endParaRPr lang="en-US" altLang="ja-JP" dirty="0">
              <a:solidFill>
                <a:prstClr val="black"/>
              </a:solidFill>
            </a:endParaRPr>
          </a:p>
        </p:txBody>
      </p:sp>
      <p:pic>
        <p:nvPicPr>
          <p:cNvPr id="5" name="図 4" descr="挿絵 が含まれている画像&#10;&#10;自動的に生成された説明">
            <a:extLst>
              <a:ext uri="{FF2B5EF4-FFF2-40B4-BE49-F238E27FC236}">
                <a16:creationId xmlns:a16="http://schemas.microsoft.com/office/drawing/2014/main" id="{785A0423-CA32-4B58-87DB-EE3EA086E9E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0494" y="6139737"/>
            <a:ext cx="2123326" cy="658318"/>
          </a:xfrm>
          <a:prstGeom prst="rect">
            <a:avLst/>
          </a:prstGeom>
          <a:solidFill>
            <a:srgbClr val="FFCCCC">
              <a:alpha val="33000"/>
            </a:srgbClr>
          </a:solidFill>
        </p:spPr>
      </p:pic>
    </p:spTree>
    <p:extLst>
      <p:ext uri="{BB962C8B-B14F-4D97-AF65-F5344CB8AC3E}">
        <p14:creationId xmlns:p14="http://schemas.microsoft.com/office/powerpoint/2010/main" val="32402663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521</Words>
  <Application>Microsoft Office PowerPoint</Application>
  <PresentationFormat>ワイド画面</PresentationFormat>
  <Paragraphs>138</Paragraphs>
  <Slides>4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8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治療に関して</vt:lpstr>
      <vt:lpstr>検査に関して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ichiro hisanaga</dc:creator>
  <cp:lastModifiedBy>ichiro hisanaga</cp:lastModifiedBy>
  <cp:revision>8</cp:revision>
  <dcterms:created xsi:type="dcterms:W3CDTF">2020-03-15T09:35:31Z</dcterms:created>
  <dcterms:modified xsi:type="dcterms:W3CDTF">2020-03-29T09:15:10Z</dcterms:modified>
</cp:coreProperties>
</file>